
<file path=[Content_Types].xml><?xml version="1.0" encoding="utf-8"?>
<Types xmlns="http://schemas.openxmlformats.org/package/2006/content-types">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notesSlides/notesSlide9.xml" ContentType="application/vnd.openxmlformats-officedocument.presentationml.notesSlide+xml"/>
  <Override PartName="/ppt/diagrams/data4.xml" ContentType="application/vnd.openxmlformats-officedocument.drawingml.diagramData+xml"/>
  <Override PartName="/ppt/notesSlides/notesSlide12.xml" ContentType="application/vnd.openxmlformats-officedocument.presentationml.notesSlide+xml"/>
  <Override PartName="/ppt/diagrams/drawing9.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rawing7.xml" ContentType="application/vnd.ms-office.drawingml.diagramDrawing+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5.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notesSlides/notesSlide20.xml" ContentType="application/vnd.openxmlformats-officedocument.presentationml.notesSlide+xml"/>
  <Override PartName="/ppt/diagrams/drawing8.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Default Extension="jpg" ContentType="image/jpeg"/>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0" r:id="rId2"/>
    <p:sldId id="281"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3" r:id="rId19"/>
    <p:sldId id="274" r:id="rId20"/>
    <p:sldId id="282" r:id="rId21"/>
    <p:sldId id="284" r:id="rId22"/>
    <p:sldId id="275" r:id="rId23"/>
    <p:sldId id="285" r:id="rId24"/>
    <p:sldId id="286" r:id="rId25"/>
    <p:sldId id="287" r:id="rId26"/>
    <p:sldId id="288" r:id="rId27"/>
    <p:sldId id="289" r:id="rId28"/>
    <p:sldId id="29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000" autoAdjust="0"/>
    <p:restoredTop sz="83842" autoAdjust="0"/>
  </p:normalViewPr>
  <p:slideViewPr>
    <p:cSldViewPr snapToGrid="0">
      <p:cViewPr varScale="1">
        <p:scale>
          <a:sx n="62" d="100"/>
          <a:sy n="62" d="100"/>
        </p:scale>
        <p:origin x="-816" y="-7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4.xml.rels><?xml version="1.0" encoding="UTF-8" standalone="yes"?>
<Relationships xmlns="http://schemas.openxmlformats.org/package/2006/relationships"><Relationship Id="rId1" Type="http://schemas.openxmlformats.org/officeDocument/2006/relationships/image" Target="../media/image41.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1.png"/><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87957-B073-47A2-8338-C57724E8DDF9}" type="doc">
      <dgm:prSet loTypeId="urn:microsoft.com/office/officeart/2009/3/layout/RandomtoResultProcess" loCatId="process" qsTypeId="urn:microsoft.com/office/officeart/2005/8/quickstyle/3d1" qsCatId="3D" csTypeId="urn:microsoft.com/office/officeart/2005/8/colors/colorful2" csCatId="colorful" phldr="1"/>
      <dgm:spPr/>
      <dgm:t>
        <a:bodyPr/>
        <a:lstStyle/>
        <a:p>
          <a:endParaRPr lang="en-IN"/>
        </a:p>
      </dgm:t>
    </dgm:pt>
    <dgm:pt modelId="{28E5CBB5-AE66-4891-AA4E-695AD8E8B8A1}" type="pres">
      <dgm:prSet presAssocID="{6E687957-B073-47A2-8338-C57724E8DDF9}" presName="Name0" presStyleCnt="0">
        <dgm:presLayoutVars>
          <dgm:dir/>
          <dgm:animOne val="branch"/>
          <dgm:animLvl val="lvl"/>
        </dgm:presLayoutVars>
      </dgm:prSet>
      <dgm:spPr/>
      <dgm:t>
        <a:bodyPr/>
        <a:lstStyle/>
        <a:p>
          <a:endParaRPr lang="en-IN"/>
        </a:p>
      </dgm:t>
    </dgm:pt>
  </dgm:ptLst>
  <dgm:cxnLst>
    <dgm:cxn modelId="{1C33E8F5-B301-4A26-A168-D40791845D23}" type="presOf" srcId="{6E687957-B073-47A2-8338-C57724E8DDF9}" destId="{28E5CBB5-AE66-4891-AA4E-695AD8E8B8A1}" srcOrd="0" destOrd="0" presId="urn:microsoft.com/office/officeart/2009/3/layout/RandomtoResult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9F5D3-1B5E-426B-8836-BEC877CC02FF}" type="doc">
      <dgm:prSet loTypeId="urn:microsoft.com/office/officeart/2005/8/layout/venn1" loCatId="relationship" qsTypeId="urn:microsoft.com/office/officeart/2005/8/quickstyle/3d2" qsCatId="3D" csTypeId="urn:microsoft.com/office/officeart/2005/8/colors/colorful1#3" csCatId="colorful" phldr="1"/>
      <dgm:spPr/>
      <dgm:t>
        <a:bodyPr/>
        <a:lstStyle/>
        <a:p>
          <a:endParaRPr lang="en-US"/>
        </a:p>
      </dgm:t>
    </dgm:pt>
    <dgm:pt modelId="{2B8FF5CE-3D52-4F24-AB4A-4FA34273C328}">
      <dgm:prSet custT="1"/>
      <dgm:spPr/>
      <dgm:t>
        <a:bodyPr/>
        <a:lstStyle/>
        <a:p>
          <a:pPr rtl="0"/>
          <a:r>
            <a:rPr lang="en-IN" sz="1200" b="1" i="0" dirty="0" smtClean="0"/>
            <a:t>“A breakthrough in machine learning would be worth ten </a:t>
          </a:r>
          <a:r>
            <a:rPr lang="en-IN" sz="1200" b="1" i="0" dirty="0" err="1" smtClean="0"/>
            <a:t>Microsofts</a:t>
          </a:r>
          <a:r>
            <a:rPr lang="en-IN" sz="1200" b="1" i="0" dirty="0" smtClean="0"/>
            <a:t>”  - (Bill Gates, Microsoft)</a:t>
          </a:r>
          <a:endParaRPr lang="en-US" sz="1200" b="1" dirty="0"/>
        </a:p>
      </dgm:t>
    </dgm:pt>
    <dgm:pt modelId="{0BCDE9AB-1CF5-4DFD-A931-D19E61F982E8}" type="parTrans" cxnId="{FDF3A353-9370-450E-92C7-E3D54B369A05}">
      <dgm:prSet/>
      <dgm:spPr/>
      <dgm:t>
        <a:bodyPr/>
        <a:lstStyle/>
        <a:p>
          <a:endParaRPr lang="en-US" sz="2000" b="1"/>
        </a:p>
      </dgm:t>
    </dgm:pt>
    <dgm:pt modelId="{E2983F1D-5EDB-443D-9312-3AF42295B2DD}" type="sibTrans" cxnId="{FDF3A353-9370-450E-92C7-E3D54B369A05}">
      <dgm:prSet/>
      <dgm:spPr/>
      <dgm:t>
        <a:bodyPr/>
        <a:lstStyle/>
        <a:p>
          <a:endParaRPr lang="en-US" sz="2000" b="1"/>
        </a:p>
      </dgm:t>
    </dgm:pt>
    <dgm:pt modelId="{EE7A0B27-FCB2-4372-9027-6FF80C872C89}">
      <dgm:prSet custT="1"/>
      <dgm:spPr/>
      <dgm:t>
        <a:bodyPr/>
        <a:lstStyle/>
        <a:p>
          <a:pPr rtl="0"/>
          <a:r>
            <a:rPr lang="en-IN" sz="1200" b="1" i="0" dirty="0" smtClean="0"/>
            <a:t>“Machine learning is the next Internet”  - (Tony Tether, Former Director, DARPA)</a:t>
          </a:r>
          <a:endParaRPr lang="en-US" sz="1200" b="1" dirty="0"/>
        </a:p>
      </dgm:t>
    </dgm:pt>
    <dgm:pt modelId="{8A6E9E03-036C-4116-96F5-0B17C01BAF60}" type="parTrans" cxnId="{F10CF2FE-70A5-49F8-BB54-26FA2EFB2676}">
      <dgm:prSet/>
      <dgm:spPr/>
      <dgm:t>
        <a:bodyPr/>
        <a:lstStyle/>
        <a:p>
          <a:endParaRPr lang="en-US" sz="2000" b="1"/>
        </a:p>
      </dgm:t>
    </dgm:pt>
    <dgm:pt modelId="{705663AE-5D62-487F-83A7-7F5A638B7BE4}" type="sibTrans" cxnId="{F10CF2FE-70A5-49F8-BB54-26FA2EFB2676}">
      <dgm:prSet/>
      <dgm:spPr/>
      <dgm:t>
        <a:bodyPr/>
        <a:lstStyle/>
        <a:p>
          <a:endParaRPr lang="en-US" sz="2000" b="1"/>
        </a:p>
      </dgm:t>
    </dgm:pt>
    <dgm:pt modelId="{5FE3F429-94BD-4BFB-80B5-760D0677D5BB}">
      <dgm:prSet custT="1"/>
      <dgm:spPr/>
      <dgm:t>
        <a:bodyPr/>
        <a:lstStyle/>
        <a:p>
          <a:pPr rtl="0"/>
          <a:r>
            <a:rPr lang="en-IN" sz="1200" b="1" i="0" dirty="0" smtClean="0"/>
            <a:t>“</a:t>
          </a:r>
          <a:r>
            <a:rPr lang="en-US" sz="1200" b="1" i="0" dirty="0" smtClean="0"/>
            <a:t>Software Is Eating the World, but AI Is Going to Eat Software</a:t>
          </a:r>
          <a:r>
            <a:rPr lang="en-IN" sz="1200" b="1" i="0" dirty="0" smtClean="0"/>
            <a:t>”  - (</a:t>
          </a:r>
          <a:r>
            <a:rPr lang="en-GB" sz="1200" b="1" i="0" dirty="0" smtClean="0"/>
            <a:t>Jensen Huang</a:t>
          </a:r>
          <a:r>
            <a:rPr lang="en-IN" sz="1200" b="1" i="0" dirty="0" smtClean="0"/>
            <a:t>, CEO, NVidia)</a:t>
          </a:r>
          <a:endParaRPr lang="en-US" sz="1200" b="1" dirty="0"/>
        </a:p>
      </dgm:t>
    </dgm:pt>
    <dgm:pt modelId="{247C1A0D-C3A8-4574-87FF-2DA48BB35E7C}" type="parTrans" cxnId="{667C251F-1693-4C46-A0CA-48886A7F2D8E}">
      <dgm:prSet/>
      <dgm:spPr/>
      <dgm:t>
        <a:bodyPr/>
        <a:lstStyle/>
        <a:p>
          <a:endParaRPr lang="en-US" sz="2000" b="1"/>
        </a:p>
      </dgm:t>
    </dgm:pt>
    <dgm:pt modelId="{D38BBA26-0DD3-4BF0-B3DB-E45E4597A449}" type="sibTrans" cxnId="{667C251F-1693-4C46-A0CA-48886A7F2D8E}">
      <dgm:prSet/>
      <dgm:spPr/>
      <dgm:t>
        <a:bodyPr/>
        <a:lstStyle/>
        <a:p>
          <a:endParaRPr lang="en-US" sz="2000" b="1"/>
        </a:p>
      </dgm:t>
    </dgm:pt>
    <dgm:pt modelId="{7807924B-4A26-4210-ADA1-FA19E1DDBD3A}">
      <dgm:prSet custT="1"/>
      <dgm:spPr/>
      <dgm:t>
        <a:bodyPr/>
        <a:lstStyle/>
        <a:p>
          <a:pPr rtl="0"/>
          <a:r>
            <a:rPr lang="en-IN" sz="1200" b="1" i="0" dirty="0" smtClean="0"/>
            <a:t>“Web rankings today are mostly a matter of machine learning”  - (</a:t>
          </a:r>
          <a:r>
            <a:rPr lang="en-IN" sz="1200" b="1" i="0" dirty="0" err="1" smtClean="0"/>
            <a:t>Prabhakar</a:t>
          </a:r>
          <a:r>
            <a:rPr lang="en-IN" sz="1200" b="1" i="0" dirty="0" smtClean="0"/>
            <a:t> </a:t>
          </a:r>
          <a:r>
            <a:rPr lang="en-IN" sz="1200" b="1" i="0" dirty="0" err="1" smtClean="0"/>
            <a:t>Raghavan</a:t>
          </a:r>
          <a:r>
            <a:rPr lang="en-IN" sz="1200" b="1" i="0" dirty="0" smtClean="0"/>
            <a:t>, Dir. Research, Yahoo)</a:t>
          </a:r>
          <a:endParaRPr lang="en-US" sz="1200" b="1" dirty="0"/>
        </a:p>
      </dgm:t>
    </dgm:pt>
    <dgm:pt modelId="{8D491015-6B9D-4FAC-A2A1-3C0383516955}" type="parTrans" cxnId="{53E3EF46-299A-410D-8557-8EE7223EF86F}">
      <dgm:prSet/>
      <dgm:spPr/>
      <dgm:t>
        <a:bodyPr/>
        <a:lstStyle/>
        <a:p>
          <a:endParaRPr lang="en-US" sz="2000" b="1"/>
        </a:p>
      </dgm:t>
    </dgm:pt>
    <dgm:pt modelId="{68D43F38-BF0B-49A3-9539-6EBB5E25EBF2}" type="sibTrans" cxnId="{53E3EF46-299A-410D-8557-8EE7223EF86F}">
      <dgm:prSet/>
      <dgm:spPr/>
      <dgm:t>
        <a:bodyPr/>
        <a:lstStyle/>
        <a:p>
          <a:endParaRPr lang="en-US" sz="2000" b="1"/>
        </a:p>
      </dgm:t>
    </dgm:pt>
    <dgm:pt modelId="{1623D892-92EF-4565-B1C9-9B1C29524457}">
      <dgm:prSet custT="1"/>
      <dgm:spPr/>
      <dgm:t>
        <a:bodyPr/>
        <a:lstStyle/>
        <a:p>
          <a:pPr rtl="0"/>
          <a:r>
            <a:rPr lang="en-IN" sz="1200" b="1" i="0" dirty="0" smtClean="0"/>
            <a:t>“Machine learning is going to result in a real revolution”  - (Greg Papadopoulos, CTO, Sun)</a:t>
          </a:r>
          <a:r>
            <a:rPr lang="en-US" sz="1200" b="1" i="0" dirty="0" smtClean="0"/>
            <a:t>                                                           </a:t>
          </a:r>
          <a:endParaRPr lang="en-US" sz="1200" b="1" dirty="0"/>
        </a:p>
      </dgm:t>
    </dgm:pt>
    <dgm:pt modelId="{D2B87861-3276-4684-B188-2980EA634028}" type="parTrans" cxnId="{CB10572F-0D04-4506-98DE-4A4839EC5AEC}">
      <dgm:prSet/>
      <dgm:spPr/>
      <dgm:t>
        <a:bodyPr/>
        <a:lstStyle/>
        <a:p>
          <a:endParaRPr lang="en-US" sz="2000" b="1"/>
        </a:p>
      </dgm:t>
    </dgm:pt>
    <dgm:pt modelId="{A14E5381-46BE-482F-9317-C85632B030F2}" type="sibTrans" cxnId="{CB10572F-0D04-4506-98DE-4A4839EC5AEC}">
      <dgm:prSet/>
      <dgm:spPr/>
      <dgm:t>
        <a:bodyPr/>
        <a:lstStyle/>
        <a:p>
          <a:endParaRPr lang="en-US" sz="2000" b="1"/>
        </a:p>
      </dgm:t>
    </dgm:pt>
    <dgm:pt modelId="{096118C8-1532-405A-A9AE-DCD79C7B8E6B}" type="pres">
      <dgm:prSet presAssocID="{2F39F5D3-1B5E-426B-8836-BEC877CC02FF}" presName="compositeShape" presStyleCnt="0">
        <dgm:presLayoutVars>
          <dgm:chMax val="7"/>
          <dgm:dir/>
          <dgm:resizeHandles val="exact"/>
        </dgm:presLayoutVars>
      </dgm:prSet>
      <dgm:spPr/>
      <dgm:t>
        <a:bodyPr/>
        <a:lstStyle/>
        <a:p>
          <a:endParaRPr lang="en-US"/>
        </a:p>
      </dgm:t>
    </dgm:pt>
    <dgm:pt modelId="{926E3ADB-FBC8-4CD6-88F4-EEB948FA31F4}" type="pres">
      <dgm:prSet presAssocID="{2B8FF5CE-3D52-4F24-AB4A-4FA34273C328}" presName="circ1" presStyleLbl="vennNode1" presStyleIdx="0" presStyleCnt="5"/>
      <dgm:spPr/>
    </dgm:pt>
    <dgm:pt modelId="{DBDD2218-4709-4B4C-9970-B3F93425CE68}" type="pres">
      <dgm:prSet presAssocID="{2B8FF5CE-3D52-4F24-AB4A-4FA34273C328}" presName="circ1Tx" presStyleLbl="revTx" presStyleIdx="0" presStyleCnt="0" custScaleY="89639">
        <dgm:presLayoutVars>
          <dgm:chMax val="0"/>
          <dgm:chPref val="0"/>
          <dgm:bulletEnabled val="1"/>
        </dgm:presLayoutVars>
      </dgm:prSet>
      <dgm:spPr/>
      <dgm:t>
        <a:bodyPr/>
        <a:lstStyle/>
        <a:p>
          <a:endParaRPr lang="en-US"/>
        </a:p>
      </dgm:t>
    </dgm:pt>
    <dgm:pt modelId="{0D6FCB5E-A4D3-4805-974B-EB3F4403E192}" type="pres">
      <dgm:prSet presAssocID="{EE7A0B27-FCB2-4372-9027-6FF80C872C89}" presName="circ2" presStyleLbl="vennNode1" presStyleIdx="1" presStyleCnt="5"/>
      <dgm:spPr/>
    </dgm:pt>
    <dgm:pt modelId="{BA292973-9695-4BFE-BB84-3BE0D044A113}" type="pres">
      <dgm:prSet presAssocID="{EE7A0B27-FCB2-4372-9027-6FF80C872C89}" presName="circ2Tx" presStyleLbl="revTx" presStyleIdx="0" presStyleCnt="0" custLinFactNeighborX="-747" custLinFactNeighborY="-13853">
        <dgm:presLayoutVars>
          <dgm:chMax val="0"/>
          <dgm:chPref val="0"/>
          <dgm:bulletEnabled val="1"/>
        </dgm:presLayoutVars>
      </dgm:prSet>
      <dgm:spPr/>
      <dgm:t>
        <a:bodyPr/>
        <a:lstStyle/>
        <a:p>
          <a:endParaRPr lang="en-US"/>
        </a:p>
      </dgm:t>
    </dgm:pt>
    <dgm:pt modelId="{A614432D-59C7-4187-8380-C5CFBE4704E1}" type="pres">
      <dgm:prSet presAssocID="{5FE3F429-94BD-4BFB-80B5-760D0677D5BB}" presName="circ3" presStyleLbl="vennNode1" presStyleIdx="2" presStyleCnt="5"/>
      <dgm:spPr/>
    </dgm:pt>
    <dgm:pt modelId="{78CAEBB5-3056-4C2C-A6F3-3AC97ACC9BA6}" type="pres">
      <dgm:prSet presAssocID="{5FE3F429-94BD-4BFB-80B5-760D0677D5BB}" presName="circ3Tx" presStyleLbl="revTx" presStyleIdx="0" presStyleCnt="0" custScaleX="113560" custLinFactNeighborX="9902" custLinFactNeighborY="-26641">
        <dgm:presLayoutVars>
          <dgm:chMax val="0"/>
          <dgm:chPref val="0"/>
          <dgm:bulletEnabled val="1"/>
        </dgm:presLayoutVars>
      </dgm:prSet>
      <dgm:spPr/>
      <dgm:t>
        <a:bodyPr/>
        <a:lstStyle/>
        <a:p>
          <a:endParaRPr lang="en-US"/>
        </a:p>
      </dgm:t>
    </dgm:pt>
    <dgm:pt modelId="{65370ACF-61CD-4853-AB78-BCB3DB6865CE}" type="pres">
      <dgm:prSet presAssocID="{7807924B-4A26-4210-ADA1-FA19E1DDBD3A}" presName="circ4" presStyleLbl="vennNode1" presStyleIdx="3" presStyleCnt="5"/>
      <dgm:spPr/>
    </dgm:pt>
    <dgm:pt modelId="{5D4731C5-44FB-4391-ADD8-CD573C7F1625}" type="pres">
      <dgm:prSet presAssocID="{7807924B-4A26-4210-ADA1-FA19E1DDBD3A}" presName="circ4Tx" presStyleLbl="revTx" presStyleIdx="0" presStyleCnt="0" custLinFactNeighborX="-3733" custLinFactNeighborY="-35167">
        <dgm:presLayoutVars>
          <dgm:chMax val="0"/>
          <dgm:chPref val="0"/>
          <dgm:bulletEnabled val="1"/>
        </dgm:presLayoutVars>
      </dgm:prSet>
      <dgm:spPr/>
      <dgm:t>
        <a:bodyPr/>
        <a:lstStyle/>
        <a:p>
          <a:endParaRPr lang="en-US"/>
        </a:p>
      </dgm:t>
    </dgm:pt>
    <dgm:pt modelId="{3A25807F-1C00-4307-BD26-6C2CB36BF6C0}" type="pres">
      <dgm:prSet presAssocID="{1623D892-92EF-4565-B1C9-9B1C29524457}" presName="circ5" presStyleLbl="vennNode1" presStyleIdx="4" presStyleCnt="5"/>
      <dgm:spPr/>
    </dgm:pt>
    <dgm:pt modelId="{2777EAB5-578B-4005-A820-9D315388B6D4}" type="pres">
      <dgm:prSet presAssocID="{1623D892-92EF-4565-B1C9-9B1C29524457}" presName="circ5Tx" presStyleLbl="revTx" presStyleIdx="0" presStyleCnt="0" custLinFactNeighborX="-747" custLinFactNeighborY="-10656">
        <dgm:presLayoutVars>
          <dgm:chMax val="0"/>
          <dgm:chPref val="0"/>
          <dgm:bulletEnabled val="1"/>
        </dgm:presLayoutVars>
      </dgm:prSet>
      <dgm:spPr/>
      <dgm:t>
        <a:bodyPr/>
        <a:lstStyle/>
        <a:p>
          <a:endParaRPr lang="en-US"/>
        </a:p>
      </dgm:t>
    </dgm:pt>
  </dgm:ptLst>
  <dgm:cxnLst>
    <dgm:cxn modelId="{A7415480-C309-49CF-A43F-5BE99D766843}" type="presOf" srcId="{2F39F5D3-1B5E-426B-8836-BEC877CC02FF}" destId="{096118C8-1532-405A-A9AE-DCD79C7B8E6B}" srcOrd="0" destOrd="0" presId="urn:microsoft.com/office/officeart/2005/8/layout/venn1"/>
    <dgm:cxn modelId="{605CE9FF-4BD6-4BAF-B249-7F856A2C13CB}" type="presOf" srcId="{2B8FF5CE-3D52-4F24-AB4A-4FA34273C328}" destId="{DBDD2218-4709-4B4C-9970-B3F93425CE68}" srcOrd="0" destOrd="0" presId="urn:microsoft.com/office/officeart/2005/8/layout/venn1"/>
    <dgm:cxn modelId="{F10CF2FE-70A5-49F8-BB54-26FA2EFB2676}" srcId="{2F39F5D3-1B5E-426B-8836-BEC877CC02FF}" destId="{EE7A0B27-FCB2-4372-9027-6FF80C872C89}" srcOrd="1" destOrd="0" parTransId="{8A6E9E03-036C-4116-96F5-0B17C01BAF60}" sibTransId="{705663AE-5D62-487F-83A7-7F5A638B7BE4}"/>
    <dgm:cxn modelId="{0344717D-CBB5-45D0-9251-017443C7E089}" type="presOf" srcId="{1623D892-92EF-4565-B1C9-9B1C29524457}" destId="{2777EAB5-578B-4005-A820-9D315388B6D4}" srcOrd="0" destOrd="0" presId="urn:microsoft.com/office/officeart/2005/8/layout/venn1"/>
    <dgm:cxn modelId="{96C0BA15-2E4E-4CB1-8D89-960F9A7A0308}" type="presOf" srcId="{EE7A0B27-FCB2-4372-9027-6FF80C872C89}" destId="{BA292973-9695-4BFE-BB84-3BE0D044A113}" srcOrd="0" destOrd="0" presId="urn:microsoft.com/office/officeart/2005/8/layout/venn1"/>
    <dgm:cxn modelId="{667C251F-1693-4C46-A0CA-48886A7F2D8E}" srcId="{2F39F5D3-1B5E-426B-8836-BEC877CC02FF}" destId="{5FE3F429-94BD-4BFB-80B5-760D0677D5BB}" srcOrd="2" destOrd="0" parTransId="{247C1A0D-C3A8-4574-87FF-2DA48BB35E7C}" sibTransId="{D38BBA26-0DD3-4BF0-B3DB-E45E4597A449}"/>
    <dgm:cxn modelId="{53E3EF46-299A-410D-8557-8EE7223EF86F}" srcId="{2F39F5D3-1B5E-426B-8836-BEC877CC02FF}" destId="{7807924B-4A26-4210-ADA1-FA19E1DDBD3A}" srcOrd="3" destOrd="0" parTransId="{8D491015-6B9D-4FAC-A2A1-3C0383516955}" sibTransId="{68D43F38-BF0B-49A3-9539-6EBB5E25EBF2}"/>
    <dgm:cxn modelId="{CB1EDB59-3D40-49C2-9F85-E5948DC848C3}" type="presOf" srcId="{5FE3F429-94BD-4BFB-80B5-760D0677D5BB}" destId="{78CAEBB5-3056-4C2C-A6F3-3AC97ACC9BA6}" srcOrd="0" destOrd="0" presId="urn:microsoft.com/office/officeart/2005/8/layout/venn1"/>
    <dgm:cxn modelId="{B1E9B9C4-C926-45D5-A9BB-60FD056FA1C3}" type="presOf" srcId="{7807924B-4A26-4210-ADA1-FA19E1DDBD3A}" destId="{5D4731C5-44FB-4391-ADD8-CD573C7F1625}" srcOrd="0" destOrd="0" presId="urn:microsoft.com/office/officeart/2005/8/layout/venn1"/>
    <dgm:cxn modelId="{CB10572F-0D04-4506-98DE-4A4839EC5AEC}" srcId="{2F39F5D3-1B5E-426B-8836-BEC877CC02FF}" destId="{1623D892-92EF-4565-B1C9-9B1C29524457}" srcOrd="4" destOrd="0" parTransId="{D2B87861-3276-4684-B188-2980EA634028}" sibTransId="{A14E5381-46BE-482F-9317-C85632B030F2}"/>
    <dgm:cxn modelId="{FDF3A353-9370-450E-92C7-E3D54B369A05}" srcId="{2F39F5D3-1B5E-426B-8836-BEC877CC02FF}" destId="{2B8FF5CE-3D52-4F24-AB4A-4FA34273C328}" srcOrd="0" destOrd="0" parTransId="{0BCDE9AB-1CF5-4DFD-A931-D19E61F982E8}" sibTransId="{E2983F1D-5EDB-443D-9312-3AF42295B2DD}"/>
    <dgm:cxn modelId="{1CE8605D-D6B2-4591-8136-8078AC9DCAA7}" type="presParOf" srcId="{096118C8-1532-405A-A9AE-DCD79C7B8E6B}" destId="{926E3ADB-FBC8-4CD6-88F4-EEB948FA31F4}" srcOrd="0" destOrd="0" presId="urn:microsoft.com/office/officeart/2005/8/layout/venn1"/>
    <dgm:cxn modelId="{871B5CCA-342F-4D6F-A6A5-A73804B57F74}" type="presParOf" srcId="{096118C8-1532-405A-A9AE-DCD79C7B8E6B}" destId="{DBDD2218-4709-4B4C-9970-B3F93425CE68}" srcOrd="1" destOrd="0" presId="urn:microsoft.com/office/officeart/2005/8/layout/venn1"/>
    <dgm:cxn modelId="{257DF8AC-051E-493D-B486-6D46B1D7BD52}" type="presParOf" srcId="{096118C8-1532-405A-A9AE-DCD79C7B8E6B}" destId="{0D6FCB5E-A4D3-4805-974B-EB3F4403E192}" srcOrd="2" destOrd="0" presId="urn:microsoft.com/office/officeart/2005/8/layout/venn1"/>
    <dgm:cxn modelId="{04628E1B-4CAA-4033-87D5-F12299FC2922}" type="presParOf" srcId="{096118C8-1532-405A-A9AE-DCD79C7B8E6B}" destId="{BA292973-9695-4BFE-BB84-3BE0D044A113}" srcOrd="3" destOrd="0" presId="urn:microsoft.com/office/officeart/2005/8/layout/venn1"/>
    <dgm:cxn modelId="{5EDD0A57-29B4-4472-9163-A2BA82E03508}" type="presParOf" srcId="{096118C8-1532-405A-A9AE-DCD79C7B8E6B}" destId="{A614432D-59C7-4187-8380-C5CFBE4704E1}" srcOrd="4" destOrd="0" presId="urn:microsoft.com/office/officeart/2005/8/layout/venn1"/>
    <dgm:cxn modelId="{E24CE345-DFD4-44B5-A358-0B8C54B858BF}" type="presParOf" srcId="{096118C8-1532-405A-A9AE-DCD79C7B8E6B}" destId="{78CAEBB5-3056-4C2C-A6F3-3AC97ACC9BA6}" srcOrd="5" destOrd="0" presId="urn:microsoft.com/office/officeart/2005/8/layout/venn1"/>
    <dgm:cxn modelId="{21B9A0FF-44CE-43B0-8046-5182C291C56F}" type="presParOf" srcId="{096118C8-1532-405A-A9AE-DCD79C7B8E6B}" destId="{65370ACF-61CD-4853-AB78-BCB3DB6865CE}" srcOrd="6" destOrd="0" presId="urn:microsoft.com/office/officeart/2005/8/layout/venn1"/>
    <dgm:cxn modelId="{26CC577F-26E9-488E-9471-65B87B0850CE}" type="presParOf" srcId="{096118C8-1532-405A-A9AE-DCD79C7B8E6B}" destId="{5D4731C5-44FB-4391-ADD8-CD573C7F1625}" srcOrd="7" destOrd="0" presId="urn:microsoft.com/office/officeart/2005/8/layout/venn1"/>
    <dgm:cxn modelId="{3729B927-218C-4937-B52A-CBD12963458A}" type="presParOf" srcId="{096118C8-1532-405A-A9AE-DCD79C7B8E6B}" destId="{3A25807F-1C00-4307-BD26-6C2CB36BF6C0}" srcOrd="8" destOrd="0" presId="urn:microsoft.com/office/officeart/2005/8/layout/venn1"/>
    <dgm:cxn modelId="{2FDE158B-7D41-4963-A718-F7C1A34374D7}" type="presParOf" srcId="{096118C8-1532-405A-A9AE-DCD79C7B8E6B}" destId="{2777EAB5-578B-4005-A820-9D315388B6D4}" srcOrd="9" destOrd="0" presId="urn:microsoft.com/office/officeart/2005/8/layout/venn1"/>
  </dgm:cxnLst>
  <dgm:bg/>
  <dgm:whole/>
</dgm:dataModel>
</file>

<file path=ppt/diagrams/data3.xml><?xml version="1.0" encoding="utf-8"?>
<dgm:dataModel xmlns:dgm="http://schemas.openxmlformats.org/drawingml/2006/diagram" xmlns:a="http://schemas.openxmlformats.org/drawingml/2006/main">
  <dgm:ptLst>
    <dgm:pt modelId="{F7DE1419-1EBC-48CB-A3DB-B02B2CE3F35B}" type="doc">
      <dgm:prSet loTypeId="urn:microsoft.com/office/officeart/2005/8/layout/hierarchy3" loCatId="hierarchy" qsTypeId="urn:microsoft.com/office/officeart/2005/8/quickstyle/3d3" qsCatId="3D" csTypeId="urn:microsoft.com/office/officeart/2005/8/colors/colorful3" csCatId="colorful" phldr="1"/>
      <dgm:spPr/>
      <dgm:t>
        <a:bodyPr/>
        <a:lstStyle/>
        <a:p>
          <a:endParaRPr lang="en-US"/>
        </a:p>
      </dgm:t>
    </dgm:pt>
    <dgm:pt modelId="{0A85948D-84C0-4961-8522-4B43F9DF8715}">
      <dgm:prSet custT="1"/>
      <dgm:spPr>
        <a:xfrm>
          <a:off x="146079" y="1903"/>
          <a:ext cx="4502962" cy="1082947"/>
        </a:xfrm>
        <a:prstGeom prst="roundRect">
          <a:avLst>
            <a:gd name="adj" fmla="val 10000"/>
          </a:avLst>
        </a:prstGeom>
        <a:solidFill>
          <a:srgbClr val="EF7A24">
            <a:hueOff val="0"/>
            <a:satOff val="0"/>
            <a:lumOff val="0"/>
            <a:alphaOff val="0"/>
          </a:srgb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rtl="0"/>
          <a:r>
            <a:rPr lang="en-IN" sz="2400" b="0" i="0" dirty="0" smtClean="0">
              <a:solidFill>
                <a:sysClr val="windowText" lastClr="000000"/>
              </a:solidFill>
              <a:latin typeface="Century Gothic"/>
              <a:ea typeface="+mn-ea"/>
              <a:cs typeface="+mn-cs"/>
            </a:rPr>
            <a:t>Data availability:</a:t>
          </a:r>
          <a:r>
            <a:rPr lang="en-IN" sz="2400" b="1" i="0" dirty="0" smtClean="0">
              <a:solidFill>
                <a:sysClr val="windowText" lastClr="000000"/>
              </a:solidFill>
              <a:latin typeface="Century Gothic"/>
              <a:ea typeface="+mn-ea"/>
              <a:cs typeface="+mn-cs"/>
            </a:rPr>
            <a:t> </a:t>
          </a:r>
          <a:endParaRPr lang="en-US" sz="2400" dirty="0">
            <a:solidFill>
              <a:sysClr val="windowText" lastClr="000000"/>
            </a:solidFill>
            <a:latin typeface="Century Gothic"/>
            <a:ea typeface="+mn-ea"/>
            <a:cs typeface="+mn-cs"/>
          </a:endParaRPr>
        </a:p>
      </dgm:t>
    </dgm:pt>
    <dgm:pt modelId="{8BB74063-9C9B-4879-BDB3-3AF537E54D28}" type="parTrans" cxnId="{47151005-F158-47FB-9FC5-96154D077859}">
      <dgm:prSet/>
      <dgm:spPr/>
      <dgm:t>
        <a:bodyPr/>
        <a:lstStyle/>
        <a:p>
          <a:endParaRPr lang="en-US" sz="2000">
            <a:solidFill>
              <a:schemeClr val="tx1"/>
            </a:solidFill>
          </a:endParaRPr>
        </a:p>
      </dgm:t>
    </dgm:pt>
    <dgm:pt modelId="{9C4CD93F-2B8D-4B12-BB50-4D990A11BA46}" type="sibTrans" cxnId="{47151005-F158-47FB-9FC5-96154D077859}">
      <dgm:prSet/>
      <dgm:spPr/>
      <dgm:t>
        <a:bodyPr/>
        <a:lstStyle/>
        <a:p>
          <a:endParaRPr lang="en-US" sz="2000">
            <a:solidFill>
              <a:schemeClr val="tx1"/>
            </a:solidFill>
          </a:endParaRPr>
        </a:p>
      </dgm:t>
    </dgm:pt>
    <dgm:pt modelId="{642382CD-5F39-43A2-91FD-1F2695215DD4}">
      <dgm:prSet custT="1"/>
      <dgm:spPr>
        <a:xfrm>
          <a:off x="945702" y="1340990"/>
          <a:ext cx="2995069" cy="1082947"/>
        </a:xfrm>
        <a:prstGeom prst="roundRect">
          <a:avLst>
            <a:gd name="adj" fmla="val 10000"/>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rtl="0"/>
          <a:r>
            <a:rPr lang="en-IN" sz="1600" b="0" i="0" dirty="0" smtClean="0">
              <a:solidFill>
                <a:sysClr val="windowText" lastClr="000000"/>
              </a:solidFill>
              <a:latin typeface="Arial" panose="020B0604020202020204" pitchFamily="34" charset="0"/>
              <a:ea typeface="+mn-ea"/>
              <a:cs typeface="Arial" panose="020B0604020202020204" pitchFamily="34" charset="0"/>
            </a:rPr>
            <a:t>The </a:t>
          </a:r>
          <a:r>
            <a:rPr lang="en-IN" sz="1600" b="0" i="0" u="sng" dirty="0" smtClean="0">
              <a:solidFill>
                <a:sysClr val="windowText" lastClr="000000"/>
              </a:solidFill>
              <a:latin typeface="Arial" panose="020B0604020202020204" pitchFamily="34" charset="0"/>
              <a:ea typeface="+mn-ea"/>
              <a:cs typeface="Arial" panose="020B0604020202020204" pitchFamily="34" charset="0"/>
            </a:rPr>
            <a:t>amount of digital data</a:t>
          </a:r>
          <a:r>
            <a:rPr lang="en-IN" sz="1600" b="0" i="0" dirty="0" smtClean="0">
              <a:solidFill>
                <a:sysClr val="windowText" lastClr="000000"/>
              </a:solidFill>
              <a:latin typeface="Arial" panose="020B0604020202020204" pitchFamily="34" charset="0"/>
              <a:ea typeface="+mn-ea"/>
              <a:cs typeface="Arial" panose="020B0604020202020204" pitchFamily="34" charset="0"/>
            </a:rPr>
            <a:t> being generated is huge </a:t>
          </a:r>
          <a:endParaRPr lang="en-US" sz="1600" dirty="0">
            <a:solidFill>
              <a:sysClr val="windowText" lastClr="000000"/>
            </a:solidFill>
            <a:latin typeface="Arial" panose="020B0604020202020204" pitchFamily="34" charset="0"/>
            <a:ea typeface="+mn-ea"/>
            <a:cs typeface="Arial" panose="020B0604020202020204" pitchFamily="34" charset="0"/>
          </a:endParaRPr>
        </a:p>
      </dgm:t>
    </dgm:pt>
    <dgm:pt modelId="{78FE3557-3B96-4F24-95E5-2C6137459A4B}" type="parTrans" cxnId="{459B5ADF-D935-4966-87F6-B5886F6C8F58}">
      <dgm:prSet/>
      <dgm:spPr>
        <a:xfrm>
          <a:off x="596376" y="1084851"/>
          <a:ext cx="349326" cy="797612"/>
        </a:xfrm>
        <a:custGeom>
          <a:avLst/>
          <a:gdLst/>
          <a:ahLst/>
          <a:cxnLst/>
          <a:rect l="0" t="0" r="0" b="0"/>
          <a:pathLst>
            <a:path>
              <a:moveTo>
                <a:pt x="0" y="0"/>
              </a:moveTo>
              <a:lnTo>
                <a:pt x="0" y="797612"/>
              </a:lnTo>
              <a:lnTo>
                <a:pt x="349326" y="797612"/>
              </a:lnTo>
            </a:path>
          </a:pathLst>
        </a:custGeom>
        <a:noFill/>
        <a:ln w="19050" cap="rnd" cmpd="sng" algn="ctr">
          <a:solidFill>
            <a:srgbClr val="5AA0F5">
              <a:hueOff val="0"/>
              <a:satOff val="0"/>
              <a:lumOff val="0"/>
              <a:alphaOff val="0"/>
            </a:srgbClr>
          </a:solidFill>
          <a:prstDash val="solid"/>
        </a:ln>
        <a:effectLst/>
        <a:scene3d>
          <a:camera prst="orthographicFront">
            <a:rot lat="0" lon="0" rev="0"/>
          </a:camera>
          <a:lightRig rig="contrasting" dir="t">
            <a:rot lat="0" lon="0" rev="1200000"/>
          </a:lightRig>
        </a:scene3d>
        <a:sp3d z="-110000"/>
      </dgm:spPr>
      <dgm:t>
        <a:bodyPr/>
        <a:lstStyle/>
        <a:p>
          <a:endParaRPr lang="en-US" sz="2000">
            <a:solidFill>
              <a:schemeClr val="tx1"/>
            </a:solidFill>
          </a:endParaRPr>
        </a:p>
      </dgm:t>
    </dgm:pt>
    <dgm:pt modelId="{9994095E-A4F6-41BF-8E10-9E1E39139A62}" type="sibTrans" cxnId="{459B5ADF-D935-4966-87F6-B5886F6C8F58}">
      <dgm:prSet/>
      <dgm:spPr/>
      <dgm:t>
        <a:bodyPr/>
        <a:lstStyle/>
        <a:p>
          <a:endParaRPr lang="en-US" sz="2000">
            <a:solidFill>
              <a:schemeClr val="tx1"/>
            </a:solidFill>
          </a:endParaRPr>
        </a:p>
      </dgm:t>
    </dgm:pt>
    <dgm:pt modelId="{5E5C93B7-27B8-4640-A67D-72B48255EF7E}">
      <dgm:prSet custT="1"/>
      <dgm:spPr>
        <a:xfrm>
          <a:off x="901916" y="2680077"/>
          <a:ext cx="2995069" cy="1082947"/>
        </a:xfrm>
        <a:prstGeom prst="roundRect">
          <a:avLst>
            <a:gd name="adj" fmla="val 10000"/>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rtl="0"/>
          <a:r>
            <a:rPr lang="en-IN" sz="1600" b="0" i="0" dirty="0" smtClean="0">
              <a:solidFill>
                <a:sysClr val="windowText" lastClr="000000"/>
              </a:solidFill>
              <a:latin typeface="Arial" panose="020B0604020202020204" pitchFamily="34" charset="0"/>
              <a:ea typeface="+mn-ea"/>
              <a:cs typeface="Arial" panose="020B0604020202020204" pitchFamily="34" charset="0"/>
            </a:rPr>
            <a:t>This data can be </a:t>
          </a:r>
          <a:r>
            <a:rPr lang="en-IN" sz="1600" b="0" i="0" u="sng" dirty="0" smtClean="0">
              <a:solidFill>
                <a:sysClr val="windowText" lastClr="000000"/>
              </a:solidFill>
              <a:latin typeface="Arial" panose="020B0604020202020204" pitchFamily="34" charset="0"/>
              <a:ea typeface="+mn-ea"/>
              <a:cs typeface="Arial" panose="020B0604020202020204" pitchFamily="34" charset="0"/>
            </a:rPr>
            <a:t>analysed to make intelligent</a:t>
          </a:r>
          <a:r>
            <a:rPr lang="en-IN" sz="1600" b="0" i="0" dirty="0" smtClean="0">
              <a:solidFill>
                <a:sysClr val="windowText" lastClr="000000"/>
              </a:solidFill>
              <a:latin typeface="Arial" panose="020B0604020202020204" pitchFamily="34" charset="0"/>
              <a:ea typeface="+mn-ea"/>
              <a:cs typeface="Arial" panose="020B0604020202020204" pitchFamily="34" charset="0"/>
            </a:rPr>
            <a:t> decisions</a:t>
          </a:r>
          <a:endParaRPr lang="en-US" sz="1600" dirty="0">
            <a:solidFill>
              <a:sysClr val="windowText" lastClr="000000"/>
            </a:solidFill>
            <a:latin typeface="Arial" panose="020B0604020202020204" pitchFamily="34" charset="0"/>
            <a:ea typeface="+mn-ea"/>
            <a:cs typeface="Arial" panose="020B0604020202020204" pitchFamily="34" charset="0"/>
          </a:endParaRPr>
        </a:p>
      </dgm:t>
    </dgm:pt>
    <dgm:pt modelId="{D98A93A6-7F7F-4973-AA29-B32F1EBFE8D7}" type="parTrans" cxnId="{49B67782-3F6E-4824-9DEF-7E42E394B435}">
      <dgm:prSet/>
      <dgm:spPr>
        <a:xfrm>
          <a:off x="596376" y="1084851"/>
          <a:ext cx="305540" cy="2136699"/>
        </a:xfrm>
        <a:custGeom>
          <a:avLst/>
          <a:gdLst/>
          <a:ahLst/>
          <a:cxnLst/>
          <a:rect l="0" t="0" r="0" b="0"/>
          <a:pathLst>
            <a:path>
              <a:moveTo>
                <a:pt x="0" y="0"/>
              </a:moveTo>
              <a:lnTo>
                <a:pt x="0" y="2136699"/>
              </a:lnTo>
              <a:lnTo>
                <a:pt x="305540" y="2136699"/>
              </a:lnTo>
            </a:path>
          </a:pathLst>
        </a:custGeom>
        <a:noFill/>
        <a:ln w="19050" cap="rnd" cmpd="sng" algn="ctr">
          <a:solidFill>
            <a:srgbClr val="5AA0F5">
              <a:hueOff val="0"/>
              <a:satOff val="0"/>
              <a:lumOff val="0"/>
              <a:alphaOff val="0"/>
            </a:srgbClr>
          </a:solidFill>
          <a:prstDash val="solid"/>
        </a:ln>
        <a:effectLst/>
        <a:scene3d>
          <a:camera prst="orthographicFront">
            <a:rot lat="0" lon="0" rev="0"/>
          </a:camera>
          <a:lightRig rig="contrasting" dir="t">
            <a:rot lat="0" lon="0" rev="1200000"/>
          </a:lightRig>
        </a:scene3d>
        <a:sp3d z="-110000"/>
      </dgm:spPr>
      <dgm:t>
        <a:bodyPr/>
        <a:lstStyle/>
        <a:p>
          <a:endParaRPr lang="en-US" sz="2000">
            <a:solidFill>
              <a:schemeClr val="tx1"/>
            </a:solidFill>
          </a:endParaRPr>
        </a:p>
      </dgm:t>
    </dgm:pt>
    <dgm:pt modelId="{1EA4799E-73C4-456C-BE04-912DC909111A}" type="sibTrans" cxnId="{49B67782-3F6E-4824-9DEF-7E42E394B435}">
      <dgm:prSet/>
      <dgm:spPr/>
      <dgm:t>
        <a:bodyPr/>
        <a:lstStyle/>
        <a:p>
          <a:endParaRPr lang="en-US" sz="2000">
            <a:solidFill>
              <a:schemeClr val="tx1"/>
            </a:solidFill>
          </a:endParaRPr>
        </a:p>
      </dgm:t>
    </dgm:pt>
    <dgm:pt modelId="{7B3823AA-1241-43DF-8B4B-8CC55E45A6BE}">
      <dgm:prSet custT="1"/>
      <dgm:spPr>
        <a:xfrm>
          <a:off x="5381959" y="1903"/>
          <a:ext cx="4338917" cy="1082947"/>
        </a:xfrm>
        <a:prstGeom prst="roundRect">
          <a:avLst>
            <a:gd name="adj" fmla="val 10000"/>
          </a:avLst>
        </a:prstGeom>
        <a:solidFill>
          <a:srgbClr val="EF7A24">
            <a:hueOff val="11249044"/>
            <a:satOff val="2189"/>
            <a:lumOff val="11765"/>
            <a:alphaOff val="0"/>
          </a:srgb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rtl="0"/>
          <a:r>
            <a:rPr lang="en-IN" sz="2400" b="0" i="0" dirty="0" smtClean="0">
              <a:solidFill>
                <a:sysClr val="windowText" lastClr="000000"/>
              </a:solidFill>
              <a:latin typeface="Century Gothic"/>
              <a:ea typeface="+mn-ea"/>
              <a:cs typeface="+mn-cs"/>
            </a:rPr>
            <a:t>Computation power:</a:t>
          </a:r>
          <a:endParaRPr lang="en-US" sz="2400" dirty="0">
            <a:solidFill>
              <a:sysClr val="windowText" lastClr="000000"/>
            </a:solidFill>
            <a:latin typeface="Century Gothic"/>
            <a:ea typeface="+mn-ea"/>
            <a:cs typeface="+mn-cs"/>
          </a:endParaRPr>
        </a:p>
      </dgm:t>
    </dgm:pt>
    <dgm:pt modelId="{E266F18F-E11E-4EB5-88CC-2E9673E16360}" type="parTrans" cxnId="{00C90BF8-23C5-406E-A677-2D84C71A6631}">
      <dgm:prSet/>
      <dgm:spPr/>
      <dgm:t>
        <a:bodyPr/>
        <a:lstStyle/>
        <a:p>
          <a:endParaRPr lang="en-US" sz="2000">
            <a:solidFill>
              <a:schemeClr val="tx1"/>
            </a:solidFill>
          </a:endParaRPr>
        </a:p>
      </dgm:t>
    </dgm:pt>
    <dgm:pt modelId="{E964D03C-78B8-4501-9E21-0A3E5054D955}" type="sibTrans" cxnId="{00C90BF8-23C5-406E-A677-2D84C71A6631}">
      <dgm:prSet/>
      <dgm:spPr/>
      <dgm:t>
        <a:bodyPr/>
        <a:lstStyle/>
        <a:p>
          <a:endParaRPr lang="en-US" sz="2000">
            <a:solidFill>
              <a:schemeClr val="tx1"/>
            </a:solidFill>
          </a:endParaRPr>
        </a:p>
      </dgm:t>
    </dgm:pt>
    <dgm:pt modelId="{B56E691E-073C-4E0E-A3B4-4AAC399E7636}">
      <dgm:prSet custT="1"/>
      <dgm:spPr>
        <a:xfrm>
          <a:off x="6249742" y="1355588"/>
          <a:ext cx="3471133" cy="1082947"/>
        </a:xfrm>
        <a:prstGeom prst="roundRect">
          <a:avLst>
            <a:gd name="adj" fmla="val 10000"/>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rtl="0"/>
          <a:r>
            <a:rPr lang="en-IN" sz="1600" b="0" i="0" dirty="0" smtClean="0">
              <a:solidFill>
                <a:sysClr val="windowText" lastClr="000000"/>
              </a:solidFill>
              <a:latin typeface="Arial" panose="020B0604020202020204" pitchFamily="34" charset="0"/>
              <a:ea typeface="+mn-ea"/>
              <a:cs typeface="Arial" panose="020B0604020202020204" pitchFamily="34" charset="0"/>
            </a:rPr>
            <a:t>Current </a:t>
          </a:r>
          <a:r>
            <a:rPr lang="en-IN" sz="1600" b="0" i="0" u="sng" dirty="0" smtClean="0">
              <a:solidFill>
                <a:sysClr val="windowText" lastClr="000000"/>
              </a:solidFill>
              <a:latin typeface="Arial" panose="020B0604020202020204" pitchFamily="34" charset="0"/>
              <a:ea typeface="+mn-ea"/>
              <a:cs typeface="Arial" panose="020B0604020202020204" pitchFamily="34" charset="0"/>
            </a:rPr>
            <a:t>hardware has the capability</a:t>
          </a:r>
          <a:r>
            <a:rPr lang="en-IN" sz="1600" b="0" i="0" dirty="0" smtClean="0">
              <a:solidFill>
                <a:sysClr val="windowText" lastClr="000000"/>
              </a:solidFill>
              <a:latin typeface="Arial" panose="020B0604020202020204" pitchFamily="34" charset="0"/>
              <a:ea typeface="+mn-ea"/>
              <a:cs typeface="Arial" panose="020B0604020202020204" pitchFamily="34" charset="0"/>
            </a:rPr>
            <a:t> to reliably store and analyse the massive data and perform massive amount of computations in a reasonable amount of t</a:t>
          </a:r>
          <a:r>
            <a:rPr lang="en-IN" sz="1200" b="0" i="0" dirty="0" smtClean="0">
              <a:solidFill>
                <a:sysClr val="windowText" lastClr="000000"/>
              </a:solidFill>
              <a:latin typeface="Arial" panose="020B0604020202020204" pitchFamily="34" charset="0"/>
              <a:ea typeface="+mn-ea"/>
              <a:cs typeface="Arial" panose="020B0604020202020204" pitchFamily="34" charset="0"/>
            </a:rPr>
            <a:t>ime.</a:t>
          </a:r>
          <a:endParaRPr lang="en-US" sz="1200" dirty="0">
            <a:solidFill>
              <a:sysClr val="windowText" lastClr="000000"/>
            </a:solidFill>
            <a:latin typeface="Arial" panose="020B0604020202020204" pitchFamily="34" charset="0"/>
            <a:ea typeface="+mn-ea"/>
            <a:cs typeface="Arial" panose="020B0604020202020204" pitchFamily="34" charset="0"/>
          </a:endParaRPr>
        </a:p>
      </dgm:t>
    </dgm:pt>
    <dgm:pt modelId="{0396E95B-2780-4497-82A7-3E91AC6BB220}" type="parTrans" cxnId="{78C65DB7-1CD2-4B71-A805-2827661B5DBA}">
      <dgm:prSet/>
      <dgm:spPr>
        <a:xfrm>
          <a:off x="5815851" y="1084851"/>
          <a:ext cx="433891" cy="812210"/>
        </a:xfrm>
        <a:custGeom>
          <a:avLst/>
          <a:gdLst/>
          <a:ahLst/>
          <a:cxnLst/>
          <a:rect l="0" t="0" r="0" b="0"/>
          <a:pathLst>
            <a:path>
              <a:moveTo>
                <a:pt x="0" y="0"/>
              </a:moveTo>
              <a:lnTo>
                <a:pt x="0" y="812210"/>
              </a:lnTo>
              <a:lnTo>
                <a:pt x="433891" y="812210"/>
              </a:lnTo>
            </a:path>
          </a:pathLst>
        </a:custGeom>
        <a:noFill/>
        <a:ln w="19050" cap="rnd" cmpd="sng" algn="ctr">
          <a:solidFill>
            <a:srgbClr val="5AA0F5">
              <a:hueOff val="0"/>
              <a:satOff val="0"/>
              <a:lumOff val="0"/>
              <a:alphaOff val="0"/>
            </a:srgbClr>
          </a:solidFill>
          <a:prstDash val="solid"/>
        </a:ln>
        <a:effectLst/>
        <a:scene3d>
          <a:camera prst="orthographicFront">
            <a:rot lat="0" lon="0" rev="0"/>
          </a:camera>
          <a:lightRig rig="contrasting" dir="t">
            <a:rot lat="0" lon="0" rev="1200000"/>
          </a:lightRig>
        </a:scene3d>
        <a:sp3d z="-110000"/>
      </dgm:spPr>
      <dgm:t>
        <a:bodyPr/>
        <a:lstStyle/>
        <a:p>
          <a:endParaRPr lang="en-US" sz="2000">
            <a:solidFill>
              <a:schemeClr val="tx1"/>
            </a:solidFill>
          </a:endParaRPr>
        </a:p>
      </dgm:t>
    </dgm:pt>
    <dgm:pt modelId="{1927B3A5-F7D2-4D07-AB29-F2C2EB2AA839}" type="sibTrans" cxnId="{78C65DB7-1CD2-4B71-A805-2827661B5DBA}">
      <dgm:prSet/>
      <dgm:spPr/>
      <dgm:t>
        <a:bodyPr/>
        <a:lstStyle/>
        <a:p>
          <a:endParaRPr lang="en-US" sz="2000">
            <a:solidFill>
              <a:schemeClr val="tx1"/>
            </a:solidFill>
          </a:endParaRPr>
        </a:p>
      </dgm:t>
    </dgm:pt>
    <dgm:pt modelId="{6562877B-ABA5-40AA-8BC3-5AC31B004CF4}">
      <dgm:prSet custT="1"/>
      <dgm:spPr>
        <a:xfrm>
          <a:off x="6249742" y="2709273"/>
          <a:ext cx="3471133" cy="1082947"/>
        </a:xfrm>
        <a:prstGeom prst="roundRect">
          <a:avLst>
            <a:gd name="adj" fmla="val 10000"/>
          </a:avLst>
        </a:prstGeom>
        <a:solidFill>
          <a:sysClr val="window" lastClr="FFFFFF">
            <a:alpha val="90000"/>
            <a:hueOff val="0"/>
            <a:satOff val="0"/>
            <a:lumOff val="0"/>
            <a:alphaOff val="0"/>
          </a:sys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gm:spPr>
      <dgm:t>
        <a:bodyPr/>
        <a:lstStyle/>
        <a:p>
          <a:pPr rtl="0"/>
          <a:r>
            <a:rPr lang="en-IN" sz="1600" b="0" i="0" dirty="0" smtClean="0">
              <a:solidFill>
                <a:sysClr val="windowText" lastClr="000000"/>
              </a:solidFill>
              <a:latin typeface="Arial" panose="020B0604020202020204" pitchFamily="34" charset="0"/>
              <a:ea typeface="+mn-ea"/>
              <a:cs typeface="Arial" panose="020B0604020202020204" pitchFamily="34" charset="0"/>
            </a:rPr>
            <a:t>This allows to </a:t>
          </a:r>
          <a:r>
            <a:rPr lang="en-IN" sz="1600" b="0" i="0" u="sng" dirty="0" smtClean="0">
              <a:solidFill>
                <a:sysClr val="windowText" lastClr="000000"/>
              </a:solidFill>
              <a:latin typeface="Arial" panose="020B0604020202020204" pitchFamily="34" charset="0"/>
              <a:ea typeface="+mn-ea"/>
              <a:cs typeface="Arial" panose="020B0604020202020204" pitchFamily="34" charset="0"/>
            </a:rPr>
            <a:t>build complex Machine Learning models</a:t>
          </a:r>
          <a:r>
            <a:rPr lang="en-IN" sz="1600" b="0" i="0" dirty="0" smtClean="0">
              <a:solidFill>
                <a:sysClr val="windowText" lastClr="000000"/>
              </a:solidFill>
              <a:latin typeface="Arial" panose="020B0604020202020204" pitchFamily="34" charset="0"/>
              <a:ea typeface="+mn-ea"/>
              <a:cs typeface="Arial" panose="020B0604020202020204" pitchFamily="34" charset="0"/>
            </a:rPr>
            <a:t> with billions of parameters which was not possible a decade ago.</a:t>
          </a:r>
          <a:endParaRPr lang="en-US" sz="1600" dirty="0">
            <a:solidFill>
              <a:sysClr val="windowText" lastClr="000000"/>
            </a:solidFill>
            <a:latin typeface="Arial" panose="020B0604020202020204" pitchFamily="34" charset="0"/>
            <a:ea typeface="+mn-ea"/>
            <a:cs typeface="Arial" panose="020B0604020202020204" pitchFamily="34" charset="0"/>
          </a:endParaRPr>
        </a:p>
      </dgm:t>
    </dgm:pt>
    <dgm:pt modelId="{6B7670FE-1776-4BA7-AB9D-C30F7EB46804}" type="parTrans" cxnId="{53362A8E-7E83-4132-B9FD-AF4F035EB203}">
      <dgm:prSet/>
      <dgm:spPr>
        <a:xfrm>
          <a:off x="5815851" y="1084851"/>
          <a:ext cx="433891" cy="2165895"/>
        </a:xfrm>
        <a:custGeom>
          <a:avLst/>
          <a:gdLst/>
          <a:ahLst/>
          <a:cxnLst/>
          <a:rect l="0" t="0" r="0" b="0"/>
          <a:pathLst>
            <a:path>
              <a:moveTo>
                <a:pt x="0" y="0"/>
              </a:moveTo>
              <a:lnTo>
                <a:pt x="0" y="2165895"/>
              </a:lnTo>
              <a:lnTo>
                <a:pt x="433891" y="2165895"/>
              </a:lnTo>
            </a:path>
          </a:pathLst>
        </a:custGeom>
        <a:noFill/>
        <a:ln w="19050" cap="rnd" cmpd="sng" algn="ctr">
          <a:solidFill>
            <a:srgbClr val="5AA0F5">
              <a:hueOff val="0"/>
              <a:satOff val="0"/>
              <a:lumOff val="0"/>
              <a:alphaOff val="0"/>
            </a:srgbClr>
          </a:solidFill>
          <a:prstDash val="solid"/>
        </a:ln>
        <a:effectLst/>
        <a:scene3d>
          <a:camera prst="orthographicFront">
            <a:rot lat="0" lon="0" rev="0"/>
          </a:camera>
          <a:lightRig rig="contrasting" dir="t">
            <a:rot lat="0" lon="0" rev="1200000"/>
          </a:lightRig>
        </a:scene3d>
        <a:sp3d z="-110000"/>
      </dgm:spPr>
      <dgm:t>
        <a:bodyPr/>
        <a:lstStyle/>
        <a:p>
          <a:endParaRPr lang="en-US" sz="2000">
            <a:solidFill>
              <a:schemeClr val="tx1"/>
            </a:solidFill>
          </a:endParaRPr>
        </a:p>
      </dgm:t>
    </dgm:pt>
    <dgm:pt modelId="{DF8EE9BA-1145-4194-AC4A-9AEB9EC86349}" type="sibTrans" cxnId="{53362A8E-7E83-4132-B9FD-AF4F035EB203}">
      <dgm:prSet/>
      <dgm:spPr/>
      <dgm:t>
        <a:bodyPr/>
        <a:lstStyle/>
        <a:p>
          <a:endParaRPr lang="en-US" sz="2000">
            <a:solidFill>
              <a:schemeClr val="tx1"/>
            </a:solidFill>
          </a:endParaRPr>
        </a:p>
      </dgm:t>
    </dgm:pt>
    <dgm:pt modelId="{2E7C8566-2B17-43A4-BD63-4AF6571C72AD}" type="pres">
      <dgm:prSet presAssocID="{F7DE1419-1EBC-48CB-A3DB-B02B2CE3F35B}" presName="diagram" presStyleCnt="0">
        <dgm:presLayoutVars>
          <dgm:chPref val="1"/>
          <dgm:dir/>
          <dgm:animOne val="branch"/>
          <dgm:animLvl val="lvl"/>
          <dgm:resizeHandles/>
        </dgm:presLayoutVars>
      </dgm:prSet>
      <dgm:spPr/>
      <dgm:t>
        <a:bodyPr/>
        <a:lstStyle/>
        <a:p>
          <a:endParaRPr lang="en-US"/>
        </a:p>
      </dgm:t>
    </dgm:pt>
    <dgm:pt modelId="{B288F77A-F40F-4FE9-A4AD-51860A99BA77}" type="pres">
      <dgm:prSet presAssocID="{0A85948D-84C0-4961-8522-4B43F9DF8715}" presName="root" presStyleCnt="0"/>
      <dgm:spPr/>
    </dgm:pt>
    <dgm:pt modelId="{5D0B942D-0374-401F-991C-AAC058284B26}" type="pres">
      <dgm:prSet presAssocID="{0A85948D-84C0-4961-8522-4B43F9DF8715}" presName="rootComposite" presStyleCnt="0"/>
      <dgm:spPr/>
    </dgm:pt>
    <dgm:pt modelId="{BA24AA8F-1ED4-462A-A8CE-FED0C1A599E4}" type="pres">
      <dgm:prSet presAssocID="{0A85948D-84C0-4961-8522-4B43F9DF8715}" presName="rootText" presStyleLbl="node1" presStyleIdx="0" presStyleCnt="2" custScaleX="207903" custLinFactNeighborX="-8839"/>
      <dgm:spPr/>
      <dgm:t>
        <a:bodyPr/>
        <a:lstStyle/>
        <a:p>
          <a:endParaRPr lang="en-US"/>
        </a:p>
      </dgm:t>
    </dgm:pt>
    <dgm:pt modelId="{19DCC72C-7941-4835-973E-BA59FFE9265C}" type="pres">
      <dgm:prSet presAssocID="{0A85948D-84C0-4961-8522-4B43F9DF8715}" presName="rootConnector" presStyleLbl="node1" presStyleIdx="0" presStyleCnt="2"/>
      <dgm:spPr/>
      <dgm:t>
        <a:bodyPr/>
        <a:lstStyle/>
        <a:p>
          <a:endParaRPr lang="en-US"/>
        </a:p>
      </dgm:t>
    </dgm:pt>
    <dgm:pt modelId="{8130EC6D-AF1C-46A2-9AFF-32359F974E20}" type="pres">
      <dgm:prSet presAssocID="{0A85948D-84C0-4961-8522-4B43F9DF8715}" presName="childShape" presStyleCnt="0"/>
      <dgm:spPr/>
    </dgm:pt>
    <dgm:pt modelId="{905140A4-438F-46AA-A005-D57D26138B09}" type="pres">
      <dgm:prSet presAssocID="{78FE3557-3B96-4F24-95E5-2C6137459A4B}" presName="Name13" presStyleLbl="parChTrans1D2" presStyleIdx="0" presStyleCnt="4"/>
      <dgm:spPr/>
      <dgm:t>
        <a:bodyPr/>
        <a:lstStyle/>
        <a:p>
          <a:endParaRPr lang="en-US"/>
        </a:p>
      </dgm:t>
    </dgm:pt>
    <dgm:pt modelId="{2A02815B-3E28-4FE1-B249-0676D2C1CC2B}" type="pres">
      <dgm:prSet presAssocID="{642382CD-5F39-43A2-91FD-1F2695215DD4}" presName="childText" presStyleLbl="bgAcc1" presStyleIdx="0" presStyleCnt="4" custScaleX="172854" custLinFactNeighborX="-16876" custLinFactNeighborY="-1348">
        <dgm:presLayoutVars>
          <dgm:bulletEnabled val="1"/>
        </dgm:presLayoutVars>
      </dgm:prSet>
      <dgm:spPr/>
      <dgm:t>
        <a:bodyPr/>
        <a:lstStyle/>
        <a:p>
          <a:endParaRPr lang="en-US"/>
        </a:p>
      </dgm:t>
    </dgm:pt>
    <dgm:pt modelId="{43AEAE25-69B6-42EE-A6B0-069DA65160DD}" type="pres">
      <dgm:prSet presAssocID="{D98A93A6-7F7F-4973-AA29-B32F1EBFE8D7}" presName="Name13" presStyleLbl="parChTrans1D2" presStyleIdx="1" presStyleCnt="4" custSzX="402765"/>
      <dgm:spPr/>
      <dgm:t>
        <a:bodyPr/>
        <a:lstStyle/>
        <a:p>
          <a:endParaRPr lang="en-US"/>
        </a:p>
      </dgm:t>
    </dgm:pt>
    <dgm:pt modelId="{93E12084-8734-4990-9D80-A3FCBDDE8D44}" type="pres">
      <dgm:prSet presAssocID="{5E5C93B7-27B8-4640-A67D-72B48255EF7E}" presName="childText" presStyleLbl="bgAcc1" presStyleIdx="1" presStyleCnt="4" custScaleX="172854" custLinFactNeighborX="-19403" custLinFactNeighborY="-2696">
        <dgm:presLayoutVars>
          <dgm:bulletEnabled val="1"/>
        </dgm:presLayoutVars>
      </dgm:prSet>
      <dgm:spPr/>
      <dgm:t>
        <a:bodyPr/>
        <a:lstStyle/>
        <a:p>
          <a:endParaRPr lang="en-US"/>
        </a:p>
      </dgm:t>
    </dgm:pt>
    <dgm:pt modelId="{162C69E2-0412-47B3-9DD3-6DB0CCBDD354}" type="pres">
      <dgm:prSet presAssocID="{7B3823AA-1241-43DF-8B4B-8CC55E45A6BE}" presName="root" presStyleCnt="0"/>
      <dgm:spPr/>
    </dgm:pt>
    <dgm:pt modelId="{70758834-376D-45AA-95B9-796895F389DD}" type="pres">
      <dgm:prSet presAssocID="{7B3823AA-1241-43DF-8B4B-8CC55E45A6BE}" presName="rootComposite" presStyleCnt="0"/>
      <dgm:spPr/>
    </dgm:pt>
    <dgm:pt modelId="{A83FF6D3-2547-4B9C-B36A-F6FD84E2E1AE}" type="pres">
      <dgm:prSet presAssocID="{7B3823AA-1241-43DF-8B4B-8CC55E45A6BE}" presName="rootText" presStyleLbl="node1" presStyleIdx="1" presStyleCnt="2" custScaleX="200329"/>
      <dgm:spPr/>
      <dgm:t>
        <a:bodyPr/>
        <a:lstStyle/>
        <a:p>
          <a:endParaRPr lang="en-US"/>
        </a:p>
      </dgm:t>
    </dgm:pt>
    <dgm:pt modelId="{B1BC6046-99CA-4BDD-9DFA-BB288F24C6D5}" type="pres">
      <dgm:prSet presAssocID="{7B3823AA-1241-43DF-8B4B-8CC55E45A6BE}" presName="rootConnector" presStyleLbl="node1" presStyleIdx="1" presStyleCnt="2"/>
      <dgm:spPr/>
      <dgm:t>
        <a:bodyPr/>
        <a:lstStyle/>
        <a:p>
          <a:endParaRPr lang="en-US"/>
        </a:p>
      </dgm:t>
    </dgm:pt>
    <dgm:pt modelId="{66782A8D-2AC8-44D4-BF6F-C9B51B96A9DC}" type="pres">
      <dgm:prSet presAssocID="{7B3823AA-1241-43DF-8B4B-8CC55E45A6BE}" presName="childShape" presStyleCnt="0"/>
      <dgm:spPr/>
    </dgm:pt>
    <dgm:pt modelId="{1F5488B8-857E-40C9-BCB9-9C3DAC6CC2CC}" type="pres">
      <dgm:prSet presAssocID="{0396E95B-2780-4497-82A7-3E91AC6BB220}" presName="Name13" presStyleLbl="parChTrans1D2" presStyleIdx="2" presStyleCnt="4"/>
      <dgm:spPr/>
      <dgm:t>
        <a:bodyPr/>
        <a:lstStyle/>
        <a:p>
          <a:endParaRPr lang="en-US"/>
        </a:p>
      </dgm:t>
    </dgm:pt>
    <dgm:pt modelId="{B55061AA-928A-43FF-92D4-1375E0B02C48}" type="pres">
      <dgm:prSet presAssocID="{B56E691E-073C-4E0E-A3B4-4AAC399E7636}" presName="childText" presStyleLbl="bgAcc1" presStyleIdx="2" presStyleCnt="4" custScaleX="200329">
        <dgm:presLayoutVars>
          <dgm:bulletEnabled val="1"/>
        </dgm:presLayoutVars>
      </dgm:prSet>
      <dgm:spPr/>
      <dgm:t>
        <a:bodyPr/>
        <a:lstStyle/>
        <a:p>
          <a:endParaRPr lang="en-US"/>
        </a:p>
      </dgm:t>
    </dgm:pt>
    <dgm:pt modelId="{5647CF41-1503-439B-B3B8-BFC573F532C6}" type="pres">
      <dgm:prSet presAssocID="{6B7670FE-1776-4BA7-AB9D-C30F7EB46804}" presName="Name13" presStyleLbl="parChTrans1D2" presStyleIdx="3" presStyleCnt="4" custSzX="468586"/>
      <dgm:spPr/>
      <dgm:t>
        <a:bodyPr/>
        <a:lstStyle/>
        <a:p>
          <a:endParaRPr lang="en-US"/>
        </a:p>
      </dgm:t>
    </dgm:pt>
    <dgm:pt modelId="{895EC691-234B-4018-9D23-EF85135865E1}" type="pres">
      <dgm:prSet presAssocID="{6562877B-ABA5-40AA-8BC3-5AC31B004CF4}" presName="childText" presStyleLbl="bgAcc1" presStyleIdx="3" presStyleCnt="4" custScaleX="200329">
        <dgm:presLayoutVars>
          <dgm:bulletEnabled val="1"/>
        </dgm:presLayoutVars>
      </dgm:prSet>
      <dgm:spPr/>
      <dgm:t>
        <a:bodyPr/>
        <a:lstStyle/>
        <a:p>
          <a:endParaRPr lang="en-US"/>
        </a:p>
      </dgm:t>
    </dgm:pt>
  </dgm:ptLst>
  <dgm:cxnLst>
    <dgm:cxn modelId="{59B00DF2-AD34-4BC1-9812-8AA436CD3834}" type="presOf" srcId="{7B3823AA-1241-43DF-8B4B-8CC55E45A6BE}" destId="{A83FF6D3-2547-4B9C-B36A-F6FD84E2E1AE}" srcOrd="0" destOrd="0" presId="urn:microsoft.com/office/officeart/2005/8/layout/hierarchy3"/>
    <dgm:cxn modelId="{1DF0E23B-7595-4D82-A4B0-B5A5B5A087B7}" type="presOf" srcId="{5E5C93B7-27B8-4640-A67D-72B48255EF7E}" destId="{93E12084-8734-4990-9D80-A3FCBDDE8D44}" srcOrd="0" destOrd="0" presId="urn:microsoft.com/office/officeart/2005/8/layout/hierarchy3"/>
    <dgm:cxn modelId="{83FD4ACD-9CFE-436F-B6E3-E91271221DCB}" type="presOf" srcId="{7B3823AA-1241-43DF-8B4B-8CC55E45A6BE}" destId="{B1BC6046-99CA-4BDD-9DFA-BB288F24C6D5}" srcOrd="1" destOrd="0" presId="urn:microsoft.com/office/officeart/2005/8/layout/hierarchy3"/>
    <dgm:cxn modelId="{3D906DEB-5D1A-49E2-9267-71AB99B60E95}" type="presOf" srcId="{0A85948D-84C0-4961-8522-4B43F9DF8715}" destId="{BA24AA8F-1ED4-462A-A8CE-FED0C1A599E4}" srcOrd="0" destOrd="0" presId="urn:microsoft.com/office/officeart/2005/8/layout/hierarchy3"/>
    <dgm:cxn modelId="{459B5ADF-D935-4966-87F6-B5886F6C8F58}" srcId="{0A85948D-84C0-4961-8522-4B43F9DF8715}" destId="{642382CD-5F39-43A2-91FD-1F2695215DD4}" srcOrd="0" destOrd="0" parTransId="{78FE3557-3B96-4F24-95E5-2C6137459A4B}" sibTransId="{9994095E-A4F6-41BF-8E10-9E1E39139A62}"/>
    <dgm:cxn modelId="{C4D34378-6D6B-4D53-BEE9-42688392CA0D}" type="presOf" srcId="{F7DE1419-1EBC-48CB-A3DB-B02B2CE3F35B}" destId="{2E7C8566-2B17-43A4-BD63-4AF6571C72AD}" srcOrd="0" destOrd="0" presId="urn:microsoft.com/office/officeart/2005/8/layout/hierarchy3"/>
    <dgm:cxn modelId="{9D2A3148-4957-435B-AABB-2F5AAEAE5E28}" type="presOf" srcId="{B56E691E-073C-4E0E-A3B4-4AAC399E7636}" destId="{B55061AA-928A-43FF-92D4-1375E0B02C48}" srcOrd="0" destOrd="0" presId="urn:microsoft.com/office/officeart/2005/8/layout/hierarchy3"/>
    <dgm:cxn modelId="{A23EC431-A89E-4FF5-9AC7-15F4ADB30FAE}" type="presOf" srcId="{6562877B-ABA5-40AA-8BC3-5AC31B004CF4}" destId="{895EC691-234B-4018-9D23-EF85135865E1}" srcOrd="0" destOrd="0" presId="urn:microsoft.com/office/officeart/2005/8/layout/hierarchy3"/>
    <dgm:cxn modelId="{22C700F0-8BBC-41CE-9CD2-6EB8B60A911F}" type="presOf" srcId="{0396E95B-2780-4497-82A7-3E91AC6BB220}" destId="{1F5488B8-857E-40C9-BCB9-9C3DAC6CC2CC}" srcOrd="0" destOrd="0" presId="urn:microsoft.com/office/officeart/2005/8/layout/hierarchy3"/>
    <dgm:cxn modelId="{49B67782-3F6E-4824-9DEF-7E42E394B435}" srcId="{0A85948D-84C0-4961-8522-4B43F9DF8715}" destId="{5E5C93B7-27B8-4640-A67D-72B48255EF7E}" srcOrd="1" destOrd="0" parTransId="{D98A93A6-7F7F-4973-AA29-B32F1EBFE8D7}" sibTransId="{1EA4799E-73C4-456C-BE04-912DC909111A}"/>
    <dgm:cxn modelId="{B43AE909-01FB-4450-A7F4-45D0DC3F6C42}" type="presOf" srcId="{642382CD-5F39-43A2-91FD-1F2695215DD4}" destId="{2A02815B-3E28-4FE1-B249-0676D2C1CC2B}" srcOrd="0" destOrd="0" presId="urn:microsoft.com/office/officeart/2005/8/layout/hierarchy3"/>
    <dgm:cxn modelId="{946ADDE5-49F2-4161-B195-3A49E5A81ED4}" type="presOf" srcId="{6B7670FE-1776-4BA7-AB9D-C30F7EB46804}" destId="{5647CF41-1503-439B-B3B8-BFC573F532C6}" srcOrd="0" destOrd="0" presId="urn:microsoft.com/office/officeart/2005/8/layout/hierarchy3"/>
    <dgm:cxn modelId="{9EEF3F9E-3A54-4A42-938B-A245B1BF7FCB}" type="presOf" srcId="{0A85948D-84C0-4961-8522-4B43F9DF8715}" destId="{19DCC72C-7941-4835-973E-BA59FFE9265C}" srcOrd="1" destOrd="0" presId="urn:microsoft.com/office/officeart/2005/8/layout/hierarchy3"/>
    <dgm:cxn modelId="{53362A8E-7E83-4132-B9FD-AF4F035EB203}" srcId="{7B3823AA-1241-43DF-8B4B-8CC55E45A6BE}" destId="{6562877B-ABA5-40AA-8BC3-5AC31B004CF4}" srcOrd="1" destOrd="0" parTransId="{6B7670FE-1776-4BA7-AB9D-C30F7EB46804}" sibTransId="{DF8EE9BA-1145-4194-AC4A-9AEB9EC86349}"/>
    <dgm:cxn modelId="{293FAE9C-CCAE-4443-84B1-5ADB38D6DC3C}" type="presOf" srcId="{D98A93A6-7F7F-4973-AA29-B32F1EBFE8D7}" destId="{43AEAE25-69B6-42EE-A6B0-069DA65160DD}" srcOrd="0" destOrd="0" presId="urn:microsoft.com/office/officeart/2005/8/layout/hierarchy3"/>
    <dgm:cxn modelId="{78C65DB7-1CD2-4B71-A805-2827661B5DBA}" srcId="{7B3823AA-1241-43DF-8B4B-8CC55E45A6BE}" destId="{B56E691E-073C-4E0E-A3B4-4AAC399E7636}" srcOrd="0" destOrd="0" parTransId="{0396E95B-2780-4497-82A7-3E91AC6BB220}" sibTransId="{1927B3A5-F7D2-4D07-AB29-F2C2EB2AA839}"/>
    <dgm:cxn modelId="{47151005-F158-47FB-9FC5-96154D077859}" srcId="{F7DE1419-1EBC-48CB-A3DB-B02B2CE3F35B}" destId="{0A85948D-84C0-4961-8522-4B43F9DF8715}" srcOrd="0" destOrd="0" parTransId="{8BB74063-9C9B-4879-BDB3-3AF537E54D28}" sibTransId="{9C4CD93F-2B8D-4B12-BB50-4D990A11BA46}"/>
    <dgm:cxn modelId="{D51A24BF-8BF5-49D3-9A4C-03BB2762CEB8}" type="presOf" srcId="{78FE3557-3B96-4F24-95E5-2C6137459A4B}" destId="{905140A4-438F-46AA-A005-D57D26138B09}" srcOrd="0" destOrd="0" presId="urn:microsoft.com/office/officeart/2005/8/layout/hierarchy3"/>
    <dgm:cxn modelId="{00C90BF8-23C5-406E-A677-2D84C71A6631}" srcId="{F7DE1419-1EBC-48CB-A3DB-B02B2CE3F35B}" destId="{7B3823AA-1241-43DF-8B4B-8CC55E45A6BE}" srcOrd="1" destOrd="0" parTransId="{E266F18F-E11E-4EB5-88CC-2E9673E16360}" sibTransId="{E964D03C-78B8-4501-9E21-0A3E5054D955}"/>
    <dgm:cxn modelId="{4F185C66-AE77-4C46-B596-15A8B6DEE986}" type="presParOf" srcId="{2E7C8566-2B17-43A4-BD63-4AF6571C72AD}" destId="{B288F77A-F40F-4FE9-A4AD-51860A99BA77}" srcOrd="0" destOrd="0" presId="urn:microsoft.com/office/officeart/2005/8/layout/hierarchy3"/>
    <dgm:cxn modelId="{F2F27854-3B97-4694-B9A9-E732606585AA}" type="presParOf" srcId="{B288F77A-F40F-4FE9-A4AD-51860A99BA77}" destId="{5D0B942D-0374-401F-991C-AAC058284B26}" srcOrd="0" destOrd="0" presId="urn:microsoft.com/office/officeart/2005/8/layout/hierarchy3"/>
    <dgm:cxn modelId="{EC5CBDA1-CE39-4777-A2D3-5F923E250875}" type="presParOf" srcId="{5D0B942D-0374-401F-991C-AAC058284B26}" destId="{BA24AA8F-1ED4-462A-A8CE-FED0C1A599E4}" srcOrd="0" destOrd="0" presId="urn:microsoft.com/office/officeart/2005/8/layout/hierarchy3"/>
    <dgm:cxn modelId="{60AD693B-EC8A-4B46-B16F-C52189C78098}" type="presParOf" srcId="{5D0B942D-0374-401F-991C-AAC058284B26}" destId="{19DCC72C-7941-4835-973E-BA59FFE9265C}" srcOrd="1" destOrd="0" presId="urn:microsoft.com/office/officeart/2005/8/layout/hierarchy3"/>
    <dgm:cxn modelId="{8B477F69-81C3-458B-A741-E6EC99265DBD}" type="presParOf" srcId="{B288F77A-F40F-4FE9-A4AD-51860A99BA77}" destId="{8130EC6D-AF1C-46A2-9AFF-32359F974E20}" srcOrd="1" destOrd="0" presId="urn:microsoft.com/office/officeart/2005/8/layout/hierarchy3"/>
    <dgm:cxn modelId="{FA9DAEB9-D616-489D-BA4D-FEB36A979762}" type="presParOf" srcId="{8130EC6D-AF1C-46A2-9AFF-32359F974E20}" destId="{905140A4-438F-46AA-A005-D57D26138B09}" srcOrd="0" destOrd="0" presId="urn:microsoft.com/office/officeart/2005/8/layout/hierarchy3"/>
    <dgm:cxn modelId="{8D1AFBFB-F2BA-4962-8EED-5F713B556543}" type="presParOf" srcId="{8130EC6D-AF1C-46A2-9AFF-32359F974E20}" destId="{2A02815B-3E28-4FE1-B249-0676D2C1CC2B}" srcOrd="1" destOrd="0" presId="urn:microsoft.com/office/officeart/2005/8/layout/hierarchy3"/>
    <dgm:cxn modelId="{2ECDA755-EC42-43F8-B61A-96C8043E6A19}" type="presParOf" srcId="{8130EC6D-AF1C-46A2-9AFF-32359F974E20}" destId="{43AEAE25-69B6-42EE-A6B0-069DA65160DD}" srcOrd="2" destOrd="0" presId="urn:microsoft.com/office/officeart/2005/8/layout/hierarchy3"/>
    <dgm:cxn modelId="{EF4BACA0-2C04-48A6-A51C-4F7FB33F5C71}" type="presParOf" srcId="{8130EC6D-AF1C-46A2-9AFF-32359F974E20}" destId="{93E12084-8734-4990-9D80-A3FCBDDE8D44}" srcOrd="3" destOrd="0" presId="urn:microsoft.com/office/officeart/2005/8/layout/hierarchy3"/>
    <dgm:cxn modelId="{CEC5CC38-610D-4495-A296-97E46EAD74E7}" type="presParOf" srcId="{2E7C8566-2B17-43A4-BD63-4AF6571C72AD}" destId="{162C69E2-0412-47B3-9DD3-6DB0CCBDD354}" srcOrd="1" destOrd="0" presId="urn:microsoft.com/office/officeart/2005/8/layout/hierarchy3"/>
    <dgm:cxn modelId="{6859EA58-F058-477A-AFFE-BE09581A4E69}" type="presParOf" srcId="{162C69E2-0412-47B3-9DD3-6DB0CCBDD354}" destId="{70758834-376D-45AA-95B9-796895F389DD}" srcOrd="0" destOrd="0" presId="urn:microsoft.com/office/officeart/2005/8/layout/hierarchy3"/>
    <dgm:cxn modelId="{6122B9B6-D0A8-4C24-945F-267E4020F87E}" type="presParOf" srcId="{70758834-376D-45AA-95B9-796895F389DD}" destId="{A83FF6D3-2547-4B9C-B36A-F6FD84E2E1AE}" srcOrd="0" destOrd="0" presId="urn:microsoft.com/office/officeart/2005/8/layout/hierarchy3"/>
    <dgm:cxn modelId="{C761D1B6-9776-49A2-8742-0C69675E09B0}" type="presParOf" srcId="{70758834-376D-45AA-95B9-796895F389DD}" destId="{B1BC6046-99CA-4BDD-9DFA-BB288F24C6D5}" srcOrd="1" destOrd="0" presId="urn:microsoft.com/office/officeart/2005/8/layout/hierarchy3"/>
    <dgm:cxn modelId="{84ECAA63-77AE-4562-98DF-4BE4952E39BC}" type="presParOf" srcId="{162C69E2-0412-47B3-9DD3-6DB0CCBDD354}" destId="{66782A8D-2AC8-44D4-BF6F-C9B51B96A9DC}" srcOrd="1" destOrd="0" presId="urn:microsoft.com/office/officeart/2005/8/layout/hierarchy3"/>
    <dgm:cxn modelId="{021D8A46-FBCC-4EDE-934B-E0C7CC6A8840}" type="presParOf" srcId="{66782A8D-2AC8-44D4-BF6F-C9B51B96A9DC}" destId="{1F5488B8-857E-40C9-BCB9-9C3DAC6CC2CC}" srcOrd="0" destOrd="0" presId="urn:microsoft.com/office/officeart/2005/8/layout/hierarchy3"/>
    <dgm:cxn modelId="{6CC4D994-552A-4E44-A5F4-A27FCA97D9AE}" type="presParOf" srcId="{66782A8D-2AC8-44D4-BF6F-C9B51B96A9DC}" destId="{B55061AA-928A-43FF-92D4-1375E0B02C48}" srcOrd="1" destOrd="0" presId="urn:microsoft.com/office/officeart/2005/8/layout/hierarchy3"/>
    <dgm:cxn modelId="{E3C784F6-D4B1-4FEA-8664-7EE43F90BD26}" type="presParOf" srcId="{66782A8D-2AC8-44D4-BF6F-C9B51B96A9DC}" destId="{5647CF41-1503-439B-B3B8-BFC573F532C6}" srcOrd="2" destOrd="0" presId="urn:microsoft.com/office/officeart/2005/8/layout/hierarchy3"/>
    <dgm:cxn modelId="{45D6F2A4-21B1-44DD-85DD-E9A9BFDCF258}" type="presParOf" srcId="{66782A8D-2AC8-44D4-BF6F-C9B51B96A9DC}" destId="{895EC691-234B-4018-9D23-EF85135865E1}" srcOrd="3" destOrd="0" presId="urn:microsoft.com/office/officeart/2005/8/layout/hierarchy3"/>
  </dgm:cxnLst>
  <dgm:bg/>
  <dgm:whole/>
</dgm:dataModel>
</file>

<file path=ppt/diagrams/data4.xml><?xml version="1.0" encoding="utf-8"?>
<dgm:dataModel xmlns:dgm="http://schemas.openxmlformats.org/drawingml/2006/diagram" xmlns:a="http://schemas.openxmlformats.org/drawingml/2006/main">
  <dgm:ptLst>
    <dgm:pt modelId="{B6840E92-08A4-4144-B630-02486D958056}" type="doc">
      <dgm:prSet loTypeId="urn:microsoft.com/office/officeart/2008/layout/BendingPictureCaptionList" loCatId="picture" qsTypeId="urn:microsoft.com/office/officeart/2005/8/quickstyle/3d3" qsCatId="3D" csTypeId="urn:microsoft.com/office/officeart/2005/8/colors/colorful1#1" csCatId="colorful" phldr="1"/>
      <dgm:spPr/>
      <dgm:t>
        <a:bodyPr/>
        <a:lstStyle/>
        <a:p>
          <a:endParaRPr lang="en-IN"/>
        </a:p>
      </dgm:t>
    </dgm:pt>
    <dgm:pt modelId="{BA6DDD1A-DBD7-4ACB-A3BB-9680FB88C1F0}">
      <dgm:prSet/>
      <dgm:spPr/>
      <dgm:t>
        <a:bodyPr/>
        <a:lstStyle/>
        <a:p>
          <a:r>
            <a:rPr lang="en-US" dirty="0" smtClean="0"/>
            <a:t>Machine Learning Process</a:t>
          </a:r>
          <a:endParaRPr lang="en-US" dirty="0"/>
        </a:p>
      </dgm:t>
    </dgm:pt>
    <dgm:pt modelId="{750FB850-76D4-4B13-8833-C827602F0E40}" type="parTrans" cxnId="{C38E95B7-A3F6-411D-B213-2B485C75AEFD}">
      <dgm:prSet/>
      <dgm:spPr/>
      <dgm:t>
        <a:bodyPr/>
        <a:lstStyle/>
        <a:p>
          <a:endParaRPr lang="en-US"/>
        </a:p>
      </dgm:t>
    </dgm:pt>
    <dgm:pt modelId="{9FCDA995-BB4C-4355-806D-EA42C3214449}" type="sibTrans" cxnId="{C38E95B7-A3F6-411D-B213-2B485C75AEFD}">
      <dgm:prSet/>
      <dgm:spPr/>
      <dgm:t>
        <a:bodyPr/>
        <a:lstStyle/>
        <a:p>
          <a:endParaRPr lang="en-US"/>
        </a:p>
      </dgm:t>
    </dgm:pt>
    <dgm:pt modelId="{99E20B9E-A97D-4D7A-B81C-B84EEDD12FAE}" type="pres">
      <dgm:prSet presAssocID="{B6840E92-08A4-4144-B630-02486D958056}" presName="Name0" presStyleCnt="0">
        <dgm:presLayoutVars>
          <dgm:dir/>
          <dgm:resizeHandles val="exact"/>
        </dgm:presLayoutVars>
      </dgm:prSet>
      <dgm:spPr/>
      <dgm:t>
        <a:bodyPr/>
        <a:lstStyle/>
        <a:p>
          <a:endParaRPr lang="en-IN"/>
        </a:p>
      </dgm:t>
    </dgm:pt>
    <dgm:pt modelId="{56021657-3F5E-40D5-A1BB-836E392DBAFD}" type="pres">
      <dgm:prSet presAssocID="{BA6DDD1A-DBD7-4ACB-A3BB-9680FB88C1F0}" presName="composite" presStyleCnt="0"/>
      <dgm:spPr/>
    </dgm:pt>
    <dgm:pt modelId="{5B8E42F0-82EA-4E18-838A-89A37D12F58D}" type="pres">
      <dgm:prSet presAssocID="{BA6DDD1A-DBD7-4ACB-A3BB-9680FB88C1F0}" presName="rect1" presStyleLbl="bgImgPlace1" presStyleIdx="0" presStyleCnt="1" custFlipVert="1" custFlipHor="1" custScaleX="817" custScaleY="3583" custLinFactNeighborX="-53068" custLinFactNeighborY="36616"/>
      <dgm:spPr>
        <a:blipFill rotWithShape="0">
          <a:blip xmlns:r="http://schemas.openxmlformats.org/officeDocument/2006/relationships" r:embed="rId1"/>
          <a:stretch>
            <a:fillRect/>
          </a:stretch>
        </a:blipFill>
      </dgm:spPr>
      <dgm:t>
        <a:bodyPr/>
        <a:lstStyle/>
        <a:p>
          <a:endParaRPr lang="en-US"/>
        </a:p>
      </dgm:t>
    </dgm:pt>
    <dgm:pt modelId="{0FEC85EE-C24A-4900-8CC0-3B75AFBEAFE3}" type="pres">
      <dgm:prSet presAssocID="{BA6DDD1A-DBD7-4ACB-A3BB-9680FB88C1F0}" presName="wedgeRectCallout1" presStyleLbl="node1" presStyleIdx="0" presStyleCnt="1" custScaleY="225086" custLinFactNeighborX="-60103" custLinFactNeighborY="-32070">
        <dgm:presLayoutVars>
          <dgm:bulletEnabled val="1"/>
        </dgm:presLayoutVars>
      </dgm:prSet>
      <dgm:spPr/>
      <dgm:t>
        <a:bodyPr/>
        <a:lstStyle/>
        <a:p>
          <a:endParaRPr lang="en-US"/>
        </a:p>
      </dgm:t>
    </dgm:pt>
  </dgm:ptLst>
  <dgm:cxnLst>
    <dgm:cxn modelId="{D00E3DDE-4933-478A-8910-C0619F8498F7}" type="presOf" srcId="{BA6DDD1A-DBD7-4ACB-A3BB-9680FB88C1F0}" destId="{0FEC85EE-C24A-4900-8CC0-3B75AFBEAFE3}" srcOrd="0" destOrd="0" presId="urn:microsoft.com/office/officeart/2008/layout/BendingPictureCaptionList"/>
    <dgm:cxn modelId="{C38E95B7-A3F6-411D-B213-2B485C75AEFD}" srcId="{B6840E92-08A4-4144-B630-02486D958056}" destId="{BA6DDD1A-DBD7-4ACB-A3BB-9680FB88C1F0}" srcOrd="0" destOrd="0" parTransId="{750FB850-76D4-4B13-8833-C827602F0E40}" sibTransId="{9FCDA995-BB4C-4355-806D-EA42C3214449}"/>
    <dgm:cxn modelId="{7632C834-821C-4AF9-81BC-735BC8C32F11}" type="presOf" srcId="{B6840E92-08A4-4144-B630-02486D958056}" destId="{99E20B9E-A97D-4D7A-B81C-B84EEDD12FAE}" srcOrd="0" destOrd="0" presId="urn:microsoft.com/office/officeart/2008/layout/BendingPictureCaptionList"/>
    <dgm:cxn modelId="{0EB2FC37-F806-4BDD-A5E2-5A7A657B6D0F}" type="presParOf" srcId="{99E20B9E-A97D-4D7A-B81C-B84EEDD12FAE}" destId="{56021657-3F5E-40D5-A1BB-836E392DBAFD}" srcOrd="0" destOrd="0" presId="urn:microsoft.com/office/officeart/2008/layout/BendingPictureCaptionList"/>
    <dgm:cxn modelId="{2361CED2-EBD0-4ECF-BC94-8BC41DEB63B7}" type="presParOf" srcId="{56021657-3F5E-40D5-A1BB-836E392DBAFD}" destId="{5B8E42F0-82EA-4E18-838A-89A37D12F58D}" srcOrd="0" destOrd="0" presId="urn:microsoft.com/office/officeart/2008/layout/BendingPictureCaptionList"/>
    <dgm:cxn modelId="{EF924210-1252-4D4B-9E07-B49663B0B1EB}" type="presParOf" srcId="{56021657-3F5E-40D5-A1BB-836E392DBAFD}" destId="{0FEC85EE-C24A-4900-8CC0-3B75AFBEAFE3}" srcOrd="1" destOrd="0" presId="urn:microsoft.com/office/officeart/2008/layout/BendingPictureCaption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14A38E-5975-4849-9DD6-F8075BA7260D}" type="doc">
      <dgm:prSet loTypeId="urn:microsoft.com/office/officeart/2005/8/layout/default#1" loCatId="list" qsTypeId="urn:microsoft.com/office/officeart/2005/8/quickstyle/3d1" qsCatId="3D" csTypeId="urn:microsoft.com/office/officeart/2005/8/colors/colorful4" csCatId="colorful" phldr="1"/>
      <dgm:spPr/>
      <dgm:t>
        <a:bodyPr/>
        <a:lstStyle/>
        <a:p>
          <a:endParaRPr lang="en-IN"/>
        </a:p>
      </dgm:t>
    </dgm:pt>
    <dgm:pt modelId="{0F1645B2-31D4-4731-8D5B-2080388E7103}" type="pres">
      <dgm:prSet presAssocID="{1E14A38E-5975-4849-9DD6-F8075BA7260D}" presName="diagram" presStyleCnt="0">
        <dgm:presLayoutVars>
          <dgm:dir/>
          <dgm:resizeHandles val="exact"/>
        </dgm:presLayoutVars>
      </dgm:prSet>
      <dgm:spPr/>
      <dgm:t>
        <a:bodyPr/>
        <a:lstStyle/>
        <a:p>
          <a:endParaRPr lang="en-IN"/>
        </a:p>
      </dgm:t>
    </dgm:pt>
  </dgm:ptLst>
  <dgm:cxnLst>
    <dgm:cxn modelId="{1012F288-E1D4-4D73-8A1A-ED929E87948D}" type="presOf" srcId="{1E14A38E-5975-4849-9DD6-F8075BA7260D}" destId="{0F1645B2-31D4-4731-8D5B-2080388E7103}" srcOrd="0" destOrd="0" presId="urn:microsoft.com/office/officeart/2005/8/layout/defaul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BDC77-0255-4EC9-B807-D5465A81596C}">
      <dsp:nvSpPr>
        <dsp:cNvPr id="0" name=""/>
        <dsp:cNvSpPr/>
      </dsp:nvSpPr>
      <dsp:spPr>
        <a:xfrm rot="16200000">
          <a:off x="-1012959" y="1017947"/>
          <a:ext cx="3786388" cy="1750492"/>
        </a:xfrm>
        <a:prstGeom prst="flowChartManualOperati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rtl="0">
            <a:lnSpc>
              <a:spcPct val="90000"/>
            </a:lnSpc>
            <a:spcBef>
              <a:spcPct val="0"/>
            </a:spcBef>
            <a:spcAft>
              <a:spcPct val="35000"/>
            </a:spcAft>
          </a:pPr>
          <a:r>
            <a:rPr lang="en-IN" sz="1800" b="1" kern="1200" dirty="0" smtClean="0"/>
            <a:t>Volume : Data at Scale </a:t>
          </a:r>
        </a:p>
        <a:p>
          <a:pPr lvl="0" algn="ctr" defTabSz="800100" rtl="0">
            <a:lnSpc>
              <a:spcPct val="90000"/>
            </a:lnSpc>
            <a:spcBef>
              <a:spcPct val="0"/>
            </a:spcBef>
            <a:spcAft>
              <a:spcPct val="35000"/>
            </a:spcAft>
          </a:pPr>
          <a:r>
            <a:rPr lang="en-IN" sz="1800" kern="1200" dirty="0" smtClean="0"/>
            <a:t>Terabytes to petabytes of data</a:t>
          </a:r>
          <a:endParaRPr lang="en-IN" sz="1800" kern="1200" dirty="0"/>
        </a:p>
      </dsp:txBody>
      <dsp:txXfrm rot="5400000">
        <a:off x="4989" y="757277"/>
        <a:ext cx="1750492" cy="2271832"/>
      </dsp:txXfrm>
    </dsp:sp>
    <dsp:sp modelId="{73B10727-6766-4CA6-8BDC-11BD3E3DE073}">
      <dsp:nvSpPr>
        <dsp:cNvPr id="0" name=""/>
        <dsp:cNvSpPr/>
      </dsp:nvSpPr>
      <dsp:spPr>
        <a:xfrm rot="16200000">
          <a:off x="868820" y="1017947"/>
          <a:ext cx="3786388" cy="1750492"/>
        </a:xfrm>
        <a:prstGeom prst="flowChartManualOperation">
          <a:avLst/>
        </a:prstGeom>
        <a:gradFill rotWithShape="0">
          <a:gsLst>
            <a:gs pos="0">
              <a:schemeClr val="accent4">
                <a:hueOff val="2450223"/>
                <a:satOff val="-10194"/>
                <a:lumOff val="2402"/>
                <a:alphaOff val="0"/>
                <a:lumMod val="110000"/>
                <a:satMod val="105000"/>
                <a:tint val="67000"/>
              </a:schemeClr>
            </a:gs>
            <a:gs pos="50000">
              <a:schemeClr val="accent4">
                <a:hueOff val="2450223"/>
                <a:satOff val="-10194"/>
                <a:lumOff val="2402"/>
                <a:alphaOff val="0"/>
                <a:lumMod val="105000"/>
                <a:satMod val="103000"/>
                <a:tint val="73000"/>
              </a:schemeClr>
            </a:gs>
            <a:gs pos="100000">
              <a:schemeClr val="accent4">
                <a:hueOff val="2450223"/>
                <a:satOff val="-10194"/>
                <a:lumOff val="24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rtl="0">
            <a:lnSpc>
              <a:spcPct val="90000"/>
            </a:lnSpc>
            <a:spcBef>
              <a:spcPct val="0"/>
            </a:spcBef>
            <a:spcAft>
              <a:spcPct val="35000"/>
            </a:spcAft>
          </a:pPr>
          <a:r>
            <a:rPr lang="en-IN" sz="1800" b="1" kern="1200" dirty="0" smtClean="0"/>
            <a:t>Variety : Data in Many Forms</a:t>
          </a:r>
        </a:p>
        <a:p>
          <a:pPr lvl="0" algn="ctr" defTabSz="800100" rtl="0">
            <a:lnSpc>
              <a:spcPct val="90000"/>
            </a:lnSpc>
            <a:spcBef>
              <a:spcPct val="0"/>
            </a:spcBef>
            <a:spcAft>
              <a:spcPct val="35000"/>
            </a:spcAft>
          </a:pPr>
          <a:r>
            <a:rPr lang="en-IN" sz="1800" kern="1200" dirty="0" smtClean="0"/>
            <a:t>Structured, unstructured, text, multimedia</a:t>
          </a:r>
          <a:endParaRPr lang="en-IN" sz="1800" b="1" kern="1200" dirty="0"/>
        </a:p>
      </dsp:txBody>
      <dsp:txXfrm rot="5400000">
        <a:off x="1886768" y="757277"/>
        <a:ext cx="1750492" cy="2271832"/>
      </dsp:txXfrm>
    </dsp:sp>
    <dsp:sp modelId="{7584B47D-40C0-4E52-9E64-6401BDE553B4}">
      <dsp:nvSpPr>
        <dsp:cNvPr id="0" name=""/>
        <dsp:cNvSpPr/>
      </dsp:nvSpPr>
      <dsp:spPr>
        <a:xfrm rot="16200000">
          <a:off x="2755819" y="1017947"/>
          <a:ext cx="3786388" cy="1750492"/>
        </a:xfrm>
        <a:prstGeom prst="flowChartManualOperation">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rtl="0">
            <a:lnSpc>
              <a:spcPct val="90000"/>
            </a:lnSpc>
            <a:spcBef>
              <a:spcPct val="0"/>
            </a:spcBef>
            <a:spcAft>
              <a:spcPct val="35000"/>
            </a:spcAft>
          </a:pPr>
          <a:r>
            <a:rPr lang="en-IN" sz="1800" b="1" kern="1200" dirty="0" smtClean="0"/>
            <a:t>Velocity : Data in Motion</a:t>
          </a:r>
        </a:p>
        <a:p>
          <a:pPr lvl="0" algn="ctr" defTabSz="800100" rtl="0">
            <a:lnSpc>
              <a:spcPct val="90000"/>
            </a:lnSpc>
            <a:spcBef>
              <a:spcPct val="0"/>
            </a:spcBef>
            <a:spcAft>
              <a:spcPct val="35000"/>
            </a:spcAft>
          </a:pPr>
          <a:r>
            <a:rPr lang="en-IN" sz="1800" b="0" kern="1200" dirty="0" smtClean="0"/>
            <a:t>Analysis of streaming data to enable decisions within fractions of second</a:t>
          </a:r>
        </a:p>
      </dsp:txBody>
      <dsp:txXfrm rot="5400000">
        <a:off x="3773767" y="757277"/>
        <a:ext cx="1750492" cy="2271832"/>
      </dsp:txXfrm>
    </dsp:sp>
    <dsp:sp modelId="{A7BB4656-79A7-4AE9-B84F-13E4B12435EC}">
      <dsp:nvSpPr>
        <dsp:cNvPr id="0" name=""/>
        <dsp:cNvSpPr/>
      </dsp:nvSpPr>
      <dsp:spPr>
        <a:xfrm rot="16200000">
          <a:off x="4632380" y="1017947"/>
          <a:ext cx="3786388" cy="1750492"/>
        </a:xfrm>
        <a:prstGeom prst="flowChartManualOperation">
          <a:avLst/>
        </a:prstGeom>
        <a:gradFill rotWithShape="0">
          <a:gsLst>
            <a:gs pos="0">
              <a:schemeClr val="accent4">
                <a:hueOff val="7350668"/>
                <a:satOff val="-30583"/>
                <a:lumOff val="7206"/>
                <a:alphaOff val="0"/>
                <a:lumMod val="110000"/>
                <a:satMod val="105000"/>
                <a:tint val="67000"/>
              </a:schemeClr>
            </a:gs>
            <a:gs pos="50000">
              <a:schemeClr val="accent4">
                <a:hueOff val="7350668"/>
                <a:satOff val="-30583"/>
                <a:lumOff val="7206"/>
                <a:alphaOff val="0"/>
                <a:lumMod val="105000"/>
                <a:satMod val="103000"/>
                <a:tint val="73000"/>
              </a:schemeClr>
            </a:gs>
            <a:gs pos="100000">
              <a:schemeClr val="accent4">
                <a:hueOff val="7350668"/>
                <a:satOff val="-30583"/>
                <a:lumOff val="72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rtl="0">
            <a:lnSpc>
              <a:spcPct val="90000"/>
            </a:lnSpc>
            <a:spcBef>
              <a:spcPct val="0"/>
            </a:spcBef>
            <a:spcAft>
              <a:spcPct val="35000"/>
            </a:spcAft>
          </a:pPr>
          <a:r>
            <a:rPr lang="en-IN" sz="1800" b="1" i="0" kern="1200" dirty="0" smtClean="0"/>
            <a:t>Veracity: </a:t>
          </a:r>
          <a:r>
            <a:rPr lang="en-IN" sz="1800" b="0" i="0" kern="1200" dirty="0" smtClean="0"/>
            <a:t>The</a:t>
          </a:r>
          <a:r>
            <a:rPr lang="en-IN" sz="1800" b="1" i="0" kern="1200" dirty="0" smtClean="0"/>
            <a:t> </a:t>
          </a:r>
          <a:r>
            <a:rPr lang="en-IN" sz="1800" b="0" i="0" kern="1200" dirty="0" smtClean="0"/>
            <a:t>messiness or trustworthiness of the data.</a:t>
          </a:r>
        </a:p>
        <a:p>
          <a:pPr lvl="0" algn="ctr" defTabSz="800100" rtl="0">
            <a:lnSpc>
              <a:spcPct val="90000"/>
            </a:lnSpc>
            <a:spcBef>
              <a:spcPct val="0"/>
            </a:spcBef>
            <a:spcAft>
              <a:spcPct val="35000"/>
            </a:spcAft>
          </a:pPr>
          <a:r>
            <a:rPr lang="en-IN" sz="1800" b="0" i="0" kern="1200" dirty="0" smtClean="0"/>
            <a:t>Volumes often make up for the lack of quality or accuracy.</a:t>
          </a:r>
          <a:endParaRPr lang="en-IN" sz="1800" b="0" kern="1200" dirty="0" smtClean="0"/>
        </a:p>
      </dsp:txBody>
      <dsp:txXfrm rot="5400000">
        <a:off x="5650328" y="757277"/>
        <a:ext cx="1750492" cy="2271832"/>
      </dsp:txXfrm>
    </dsp:sp>
    <dsp:sp modelId="{2563189A-26D9-4365-90F3-45DA7A201F50}">
      <dsp:nvSpPr>
        <dsp:cNvPr id="0" name=""/>
        <dsp:cNvSpPr/>
      </dsp:nvSpPr>
      <dsp:spPr>
        <a:xfrm rot="16200000">
          <a:off x="6514160" y="1017947"/>
          <a:ext cx="3786388" cy="1750492"/>
        </a:xfrm>
        <a:prstGeom prst="flowChartManualOperation">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0" rIns="114300" bIns="0" numCol="1" spcCol="1270" anchor="ctr" anchorCtr="0">
          <a:noAutofit/>
        </a:bodyPr>
        <a:lstStyle/>
        <a:p>
          <a:pPr lvl="0" algn="ctr" defTabSz="800100" rtl="0">
            <a:lnSpc>
              <a:spcPct val="90000"/>
            </a:lnSpc>
            <a:spcBef>
              <a:spcPct val="0"/>
            </a:spcBef>
            <a:spcAft>
              <a:spcPct val="35000"/>
            </a:spcAft>
          </a:pPr>
          <a:r>
            <a:rPr lang="en-IN" sz="1800" b="1" kern="1200" dirty="0" smtClean="0"/>
            <a:t>Value</a:t>
          </a:r>
          <a:r>
            <a:rPr lang="en-IN" sz="1800" b="0" kern="1200" dirty="0" smtClean="0"/>
            <a:t>: </a:t>
          </a:r>
          <a:r>
            <a:rPr lang="en-IN" sz="1800" b="0" i="0" kern="1200" dirty="0" smtClean="0"/>
            <a:t>Unless we can turn it into value it is useless.</a:t>
          </a:r>
        </a:p>
        <a:p>
          <a:pPr lvl="0" algn="ctr" defTabSz="800100" rtl="0">
            <a:lnSpc>
              <a:spcPct val="90000"/>
            </a:lnSpc>
            <a:spcBef>
              <a:spcPct val="0"/>
            </a:spcBef>
            <a:spcAft>
              <a:spcPct val="35000"/>
            </a:spcAft>
          </a:pPr>
          <a:r>
            <a:rPr lang="en-IN" sz="1800" b="0" i="0" kern="1200" dirty="0" smtClean="0"/>
            <a:t>So you can safely argue that 'value' is the most important V of Big Data.</a:t>
          </a:r>
          <a:endParaRPr lang="en-IN" sz="1800" b="0" kern="1200" dirty="0" smtClean="0"/>
        </a:p>
      </dsp:txBody>
      <dsp:txXfrm rot="5400000">
        <a:off x="7532108" y="757277"/>
        <a:ext cx="1750492" cy="2271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A1049-1810-4609-A897-C7643812A3BB}">
      <dsp:nvSpPr>
        <dsp:cNvPr id="0" name=""/>
        <dsp:cNvSpPr/>
      </dsp:nvSpPr>
      <dsp:spPr>
        <a:xfrm rot="5400000">
          <a:off x="373353" y="1830295"/>
          <a:ext cx="1113903" cy="185351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F583F45-25C0-4E47-9658-CC0B7B72FD37}">
      <dsp:nvSpPr>
        <dsp:cNvPr id="0" name=""/>
        <dsp:cNvSpPr/>
      </dsp:nvSpPr>
      <dsp:spPr>
        <a:xfrm>
          <a:off x="187415" y="2384095"/>
          <a:ext cx="1673359" cy="146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IN" sz="2500" kern="1200" dirty="0"/>
            <a:t>Meant for batch processing</a:t>
          </a:r>
        </a:p>
      </dsp:txBody>
      <dsp:txXfrm>
        <a:off x="187415" y="2384095"/>
        <a:ext cx="1673359" cy="1466797"/>
      </dsp:txXfrm>
    </dsp:sp>
    <dsp:sp modelId="{4D95C60B-07A9-49D7-A2D2-95F08CE38744}">
      <dsp:nvSpPr>
        <dsp:cNvPr id="0" name=""/>
        <dsp:cNvSpPr/>
      </dsp:nvSpPr>
      <dsp:spPr>
        <a:xfrm>
          <a:off x="1545046" y="1693837"/>
          <a:ext cx="315728" cy="315728"/>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B214782-BA1E-4C16-86D8-C2428292B171}">
      <dsp:nvSpPr>
        <dsp:cNvPr id="0" name=""/>
        <dsp:cNvSpPr/>
      </dsp:nvSpPr>
      <dsp:spPr>
        <a:xfrm rot="5400000">
          <a:off x="2421872" y="1323387"/>
          <a:ext cx="1113903" cy="185351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4A12F40-FEF9-40DB-BBBE-367734114562}">
      <dsp:nvSpPr>
        <dsp:cNvPr id="0" name=""/>
        <dsp:cNvSpPr/>
      </dsp:nvSpPr>
      <dsp:spPr>
        <a:xfrm>
          <a:off x="2235934" y="1877187"/>
          <a:ext cx="1673359" cy="146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IN" sz="2500" kern="1200"/>
            <a:t>Replication factor is 3</a:t>
          </a:r>
        </a:p>
      </dsp:txBody>
      <dsp:txXfrm>
        <a:off x="2235934" y="1877187"/>
        <a:ext cx="1673359" cy="1466797"/>
      </dsp:txXfrm>
    </dsp:sp>
    <dsp:sp modelId="{B4EE6306-510D-4B7D-BE2F-C53A0F4F9FB7}">
      <dsp:nvSpPr>
        <dsp:cNvPr id="0" name=""/>
        <dsp:cNvSpPr/>
      </dsp:nvSpPr>
      <dsp:spPr>
        <a:xfrm>
          <a:off x="3593565" y="1186929"/>
          <a:ext cx="315728" cy="315728"/>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7F90C50-804B-43CD-A057-851EA2F2F007}">
      <dsp:nvSpPr>
        <dsp:cNvPr id="0" name=""/>
        <dsp:cNvSpPr/>
      </dsp:nvSpPr>
      <dsp:spPr>
        <a:xfrm rot="5400000">
          <a:off x="4470391" y="816479"/>
          <a:ext cx="1113903" cy="185351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84242D9-1D26-4CF9-9B85-B63F63618E39}">
      <dsp:nvSpPr>
        <dsp:cNvPr id="0" name=""/>
        <dsp:cNvSpPr/>
      </dsp:nvSpPr>
      <dsp:spPr>
        <a:xfrm>
          <a:off x="4284452" y="1370279"/>
          <a:ext cx="1673359" cy="146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IN" sz="2500" kern="1200" dirty="0"/>
            <a:t>Copy each and every file 3 times</a:t>
          </a:r>
        </a:p>
      </dsp:txBody>
      <dsp:txXfrm>
        <a:off x="4284452" y="1370279"/>
        <a:ext cx="1673359" cy="1466797"/>
      </dsp:txXfrm>
    </dsp:sp>
    <dsp:sp modelId="{C269A3DD-3BB5-488C-B424-681484460D78}">
      <dsp:nvSpPr>
        <dsp:cNvPr id="0" name=""/>
        <dsp:cNvSpPr/>
      </dsp:nvSpPr>
      <dsp:spPr>
        <a:xfrm>
          <a:off x="5642084" y="680021"/>
          <a:ext cx="315728" cy="315728"/>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6F2B0C4-7901-4FDE-85A0-74FA38E05E01}">
      <dsp:nvSpPr>
        <dsp:cNvPr id="0" name=""/>
        <dsp:cNvSpPr/>
      </dsp:nvSpPr>
      <dsp:spPr>
        <a:xfrm rot="5400000">
          <a:off x="6518909" y="309571"/>
          <a:ext cx="1113903" cy="185351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A17C138-8B38-4E61-A0C9-3DB08379CF49}">
      <dsp:nvSpPr>
        <dsp:cNvPr id="0" name=""/>
        <dsp:cNvSpPr/>
      </dsp:nvSpPr>
      <dsp:spPr>
        <a:xfrm>
          <a:off x="6332971" y="863371"/>
          <a:ext cx="1673359" cy="146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IN" sz="2500" kern="1200" dirty="0"/>
            <a:t>Focus is on disk read and write</a:t>
          </a:r>
        </a:p>
      </dsp:txBody>
      <dsp:txXfrm>
        <a:off x="6332971" y="863371"/>
        <a:ext cx="1673359" cy="1466797"/>
      </dsp:txXfrm>
    </dsp:sp>
    <dsp:sp modelId="{609E3F59-E9F5-47A6-84A9-65947F4D1301}">
      <dsp:nvSpPr>
        <dsp:cNvPr id="0" name=""/>
        <dsp:cNvSpPr/>
      </dsp:nvSpPr>
      <dsp:spPr>
        <a:xfrm>
          <a:off x="7690602" y="173113"/>
          <a:ext cx="315728" cy="315728"/>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B5C141F-46E7-454A-B74B-06B04A775615}">
      <dsp:nvSpPr>
        <dsp:cNvPr id="0" name=""/>
        <dsp:cNvSpPr/>
      </dsp:nvSpPr>
      <dsp:spPr>
        <a:xfrm rot="5400000">
          <a:off x="8567428" y="-197336"/>
          <a:ext cx="1113903" cy="1853510"/>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02FE34D-BF15-4DF5-9CFD-F48CD7344ABB}">
      <dsp:nvSpPr>
        <dsp:cNvPr id="0" name=""/>
        <dsp:cNvSpPr/>
      </dsp:nvSpPr>
      <dsp:spPr>
        <a:xfrm>
          <a:off x="8381490" y="356463"/>
          <a:ext cx="1673359" cy="1466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rtl="0">
            <a:lnSpc>
              <a:spcPct val="90000"/>
            </a:lnSpc>
            <a:spcBef>
              <a:spcPct val="0"/>
            </a:spcBef>
            <a:spcAft>
              <a:spcPct val="35000"/>
            </a:spcAft>
          </a:pPr>
          <a:r>
            <a:rPr lang="en-IN" sz="2500" kern="1200" dirty="0"/>
            <a:t>Time consuming</a:t>
          </a:r>
        </a:p>
      </dsp:txBody>
      <dsp:txXfrm>
        <a:off x="8381490" y="356463"/>
        <a:ext cx="1673359" cy="1466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D510-CA05-4E92-BBF5-46BF0F63E223}">
      <dsp:nvSpPr>
        <dsp:cNvPr id="0" name=""/>
        <dsp:cNvSpPr/>
      </dsp:nvSpPr>
      <dsp:spPr>
        <a:xfrm>
          <a:off x="-4548356" y="-697417"/>
          <a:ext cx="5418195" cy="5418195"/>
        </a:xfrm>
        <a:prstGeom prst="blockArc">
          <a:avLst>
            <a:gd name="adj1" fmla="val 18900000"/>
            <a:gd name="adj2" fmla="val 2700000"/>
            <a:gd name="adj3" fmla="val 39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FF7DCF-B311-4FAE-AB7D-B7DF382AC705}">
      <dsp:nvSpPr>
        <dsp:cNvPr id="0" name=""/>
        <dsp:cNvSpPr/>
      </dsp:nvSpPr>
      <dsp:spPr>
        <a:xfrm>
          <a:off x="559420" y="402336"/>
          <a:ext cx="9444435" cy="8046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8708" tIns="106680" rIns="106680" bIns="106680" numCol="1" spcCol="1270" anchor="ctr" anchorCtr="0">
          <a:noAutofit/>
        </a:bodyPr>
        <a:lstStyle/>
        <a:p>
          <a:pPr lvl="0" algn="l" defTabSz="1866900" rtl="0">
            <a:lnSpc>
              <a:spcPct val="90000"/>
            </a:lnSpc>
            <a:spcBef>
              <a:spcPct val="0"/>
            </a:spcBef>
            <a:spcAft>
              <a:spcPct val="35000"/>
            </a:spcAft>
          </a:pPr>
          <a:r>
            <a:rPr lang="en-IN" sz="4200" kern="1200"/>
            <a:t>Small data sets</a:t>
          </a:r>
        </a:p>
      </dsp:txBody>
      <dsp:txXfrm>
        <a:off x="559420" y="402336"/>
        <a:ext cx="9444435" cy="804672"/>
      </dsp:txXfrm>
    </dsp:sp>
    <dsp:sp modelId="{18479DF3-7791-4F60-80EE-5ABAF074655A}">
      <dsp:nvSpPr>
        <dsp:cNvPr id="0" name=""/>
        <dsp:cNvSpPr/>
      </dsp:nvSpPr>
      <dsp:spPr>
        <a:xfrm>
          <a:off x="56500" y="301752"/>
          <a:ext cx="1005840" cy="10058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4712F7D-CF97-45BB-8830-B0B1C2824340}">
      <dsp:nvSpPr>
        <dsp:cNvPr id="0" name=""/>
        <dsp:cNvSpPr/>
      </dsp:nvSpPr>
      <dsp:spPr>
        <a:xfrm>
          <a:off x="851918" y="1609344"/>
          <a:ext cx="9151936" cy="8046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8708" tIns="106680" rIns="106680" bIns="106680" numCol="1" spcCol="1270" anchor="ctr" anchorCtr="0">
          <a:noAutofit/>
        </a:bodyPr>
        <a:lstStyle/>
        <a:p>
          <a:pPr lvl="0" algn="l" defTabSz="1866900" rtl="0">
            <a:lnSpc>
              <a:spcPct val="90000"/>
            </a:lnSpc>
            <a:spcBef>
              <a:spcPct val="0"/>
            </a:spcBef>
            <a:spcAft>
              <a:spcPct val="35000"/>
            </a:spcAft>
          </a:pPr>
          <a:r>
            <a:rPr lang="en-IN" sz="4200" kern="1200"/>
            <a:t>Updation not allowed</a:t>
          </a:r>
        </a:p>
      </dsp:txBody>
      <dsp:txXfrm>
        <a:off x="851918" y="1609344"/>
        <a:ext cx="9151936" cy="804672"/>
      </dsp:txXfrm>
    </dsp:sp>
    <dsp:sp modelId="{9F8AF6AE-2FF8-4133-AFC8-7706632DAD95}">
      <dsp:nvSpPr>
        <dsp:cNvPr id="0" name=""/>
        <dsp:cNvSpPr/>
      </dsp:nvSpPr>
      <dsp:spPr>
        <a:xfrm>
          <a:off x="348998" y="1508760"/>
          <a:ext cx="1005840" cy="10058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EEC8BB3-5BAD-46A2-A9A0-67186EBDDCA0}">
      <dsp:nvSpPr>
        <dsp:cNvPr id="0" name=""/>
        <dsp:cNvSpPr/>
      </dsp:nvSpPr>
      <dsp:spPr>
        <a:xfrm>
          <a:off x="559420" y="2816352"/>
          <a:ext cx="9444435" cy="80467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8708" tIns="106680" rIns="106680" bIns="106680" numCol="1" spcCol="1270" anchor="ctr" anchorCtr="0">
          <a:noAutofit/>
        </a:bodyPr>
        <a:lstStyle/>
        <a:p>
          <a:pPr lvl="0" algn="l" defTabSz="1866900" rtl="0">
            <a:lnSpc>
              <a:spcPct val="90000"/>
            </a:lnSpc>
            <a:spcBef>
              <a:spcPct val="0"/>
            </a:spcBef>
            <a:spcAft>
              <a:spcPct val="35000"/>
            </a:spcAft>
          </a:pPr>
          <a:r>
            <a:rPr lang="en-IN" sz="4200" kern="1200"/>
            <a:t>Real-time data (live data streaming)</a:t>
          </a:r>
        </a:p>
      </dsp:txBody>
      <dsp:txXfrm>
        <a:off x="559420" y="2816352"/>
        <a:ext cx="9444435" cy="804672"/>
      </dsp:txXfrm>
    </dsp:sp>
    <dsp:sp modelId="{C23DE083-ABA7-468E-A59B-8CAF78B31237}">
      <dsp:nvSpPr>
        <dsp:cNvPr id="0" name=""/>
        <dsp:cNvSpPr/>
      </dsp:nvSpPr>
      <dsp:spPr>
        <a:xfrm>
          <a:off x="56500" y="2715768"/>
          <a:ext cx="1005840" cy="1005840"/>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98E89-09DB-417D-BE1B-62195C695B3F}">
      <dsp:nvSpPr>
        <dsp:cNvPr id="0" name=""/>
        <dsp:cNvSpPr/>
      </dsp:nvSpPr>
      <dsp:spPr>
        <a:xfrm>
          <a:off x="754379" y="0"/>
          <a:ext cx="8549640" cy="4023360"/>
        </a:xfrm>
        <a:prstGeom prst="rightArrow">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7B4A356-FB58-4AE8-A42F-38FBDF7CBE7A}">
      <dsp:nvSpPr>
        <dsp:cNvPr id="0" name=""/>
        <dsp:cNvSpPr/>
      </dsp:nvSpPr>
      <dsp:spPr>
        <a:xfrm>
          <a:off x="5034" y="1207008"/>
          <a:ext cx="2421284" cy="16093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a:t>Apache Spark</a:t>
          </a:r>
          <a:r>
            <a:rPr lang="en-US" sz="1800" kern="1200"/>
            <a:t> is a fast and general engine for large-scale data processing. </a:t>
          </a:r>
          <a:endParaRPr lang="en-IN" sz="1800" kern="1200"/>
        </a:p>
      </dsp:txBody>
      <dsp:txXfrm>
        <a:off x="83596" y="1285570"/>
        <a:ext cx="2264160" cy="1452220"/>
      </dsp:txXfrm>
    </dsp:sp>
    <dsp:sp modelId="{B1CB8B44-D0AA-4456-AFB9-D0C50506EBD0}">
      <dsp:nvSpPr>
        <dsp:cNvPr id="0" name=""/>
        <dsp:cNvSpPr/>
      </dsp:nvSpPr>
      <dsp:spPr>
        <a:xfrm>
          <a:off x="2547383" y="1207008"/>
          <a:ext cx="2421284" cy="16093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a:t>It was originally developed at UC Berkeley in 2009.</a:t>
          </a:r>
          <a:endParaRPr lang="en-IN" sz="1800" kern="1200"/>
        </a:p>
      </dsp:txBody>
      <dsp:txXfrm>
        <a:off x="2625945" y="1285570"/>
        <a:ext cx="2264160" cy="1452220"/>
      </dsp:txXfrm>
    </dsp:sp>
    <dsp:sp modelId="{F72F5D2C-0659-41B8-8EAE-B9F81181EA56}">
      <dsp:nvSpPr>
        <dsp:cNvPr id="0" name=""/>
        <dsp:cNvSpPr/>
      </dsp:nvSpPr>
      <dsp:spPr>
        <a:xfrm>
          <a:off x="5089732" y="1207008"/>
          <a:ext cx="2421284" cy="16093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kern="1200"/>
            <a:t>Offers API in</a:t>
          </a:r>
          <a:endParaRPr lang="en-IN" sz="1800" kern="1200"/>
        </a:p>
        <a:p>
          <a:pPr marL="114300" lvl="1" indent="-114300" algn="l" defTabSz="622300" rtl="0">
            <a:lnSpc>
              <a:spcPct val="90000"/>
            </a:lnSpc>
            <a:spcBef>
              <a:spcPct val="0"/>
            </a:spcBef>
            <a:spcAft>
              <a:spcPct val="15000"/>
            </a:spcAft>
            <a:buChar char="••"/>
          </a:pPr>
          <a:r>
            <a:rPr lang="en-US" sz="1400" b="1" kern="1200" dirty="0"/>
            <a:t>Java</a:t>
          </a:r>
          <a:endParaRPr lang="en-IN" sz="1400" kern="1200" dirty="0"/>
        </a:p>
        <a:p>
          <a:pPr marL="114300" lvl="1" indent="-114300" algn="l" defTabSz="622300" rtl="0">
            <a:lnSpc>
              <a:spcPct val="90000"/>
            </a:lnSpc>
            <a:spcBef>
              <a:spcPct val="0"/>
            </a:spcBef>
            <a:spcAft>
              <a:spcPct val="15000"/>
            </a:spcAft>
            <a:buChar char="••"/>
          </a:pPr>
          <a:r>
            <a:rPr lang="en-US" sz="1400" b="1" kern="1200" dirty="0"/>
            <a:t>Scala</a:t>
          </a:r>
          <a:endParaRPr lang="en-IN" sz="1400" kern="1200" dirty="0"/>
        </a:p>
        <a:p>
          <a:pPr marL="114300" lvl="1" indent="-114300" algn="l" defTabSz="622300" rtl="0">
            <a:lnSpc>
              <a:spcPct val="90000"/>
            </a:lnSpc>
            <a:spcBef>
              <a:spcPct val="0"/>
            </a:spcBef>
            <a:spcAft>
              <a:spcPct val="15000"/>
            </a:spcAft>
            <a:buChar char="••"/>
          </a:pPr>
          <a:r>
            <a:rPr lang="en-US" sz="1400" b="1" kern="1200" dirty="0"/>
            <a:t>Python</a:t>
          </a:r>
          <a:endParaRPr lang="en-IN" sz="1400" kern="1200" dirty="0"/>
        </a:p>
        <a:p>
          <a:pPr marL="114300" lvl="1" indent="-114300" algn="l" defTabSz="622300" rtl="0">
            <a:lnSpc>
              <a:spcPct val="90000"/>
            </a:lnSpc>
            <a:spcBef>
              <a:spcPct val="0"/>
            </a:spcBef>
            <a:spcAft>
              <a:spcPct val="15000"/>
            </a:spcAft>
            <a:buChar char="••"/>
          </a:pPr>
          <a:r>
            <a:rPr lang="en-US" sz="1400" b="1" kern="1200" dirty="0"/>
            <a:t>R</a:t>
          </a:r>
          <a:endParaRPr lang="en-IN" sz="1400" kern="1200" dirty="0"/>
        </a:p>
      </dsp:txBody>
      <dsp:txXfrm>
        <a:off x="5168294" y="1285570"/>
        <a:ext cx="2264160" cy="1452220"/>
      </dsp:txXfrm>
    </dsp:sp>
    <dsp:sp modelId="{DF9B570C-E9BC-40B6-88BA-4CA87EDD7586}">
      <dsp:nvSpPr>
        <dsp:cNvPr id="0" name=""/>
        <dsp:cNvSpPr/>
      </dsp:nvSpPr>
      <dsp:spPr>
        <a:xfrm>
          <a:off x="7632081" y="1207008"/>
          <a:ext cx="2421284" cy="16093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IN" sz="1800" kern="1200" dirty="0"/>
            <a:t>Runs in standalone clusters or Hadoop</a:t>
          </a:r>
        </a:p>
      </dsp:txBody>
      <dsp:txXfrm>
        <a:off x="7710643" y="1285570"/>
        <a:ext cx="2264160" cy="14522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D0777-EAB5-454B-A76A-85AC1E45D48F}">
      <dsp:nvSpPr>
        <dsp:cNvPr id="0" name=""/>
        <dsp:cNvSpPr/>
      </dsp:nvSpPr>
      <dsp:spPr>
        <a:xfrm>
          <a:off x="0" y="503852"/>
          <a:ext cx="3409906" cy="272792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251D300-D494-453E-9A44-6346ED0A61EB}">
      <dsp:nvSpPr>
        <dsp:cNvPr id="0" name=""/>
        <dsp:cNvSpPr/>
      </dsp:nvSpPr>
      <dsp:spPr>
        <a:xfrm>
          <a:off x="306891" y="3398649"/>
          <a:ext cx="3034816" cy="954773"/>
        </a:xfrm>
        <a:prstGeom prst="wedgeRectCallout">
          <a:avLst>
            <a:gd name="adj1" fmla="val 20250"/>
            <a:gd name="adj2" fmla="val -607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IN" sz="4400" kern="1200" dirty="0" err="1"/>
            <a:t>Ooyala</a:t>
          </a:r>
          <a:endParaRPr lang="en-IN" sz="4400" kern="1200" dirty="0"/>
        </a:p>
      </dsp:txBody>
      <dsp:txXfrm>
        <a:off x="306891" y="3398649"/>
        <a:ext cx="3034816" cy="954773"/>
      </dsp:txXfrm>
    </dsp:sp>
    <dsp:sp modelId="{11EE4DC5-0F82-485E-A1CE-158EDD5739B3}">
      <dsp:nvSpPr>
        <dsp:cNvPr id="0" name=""/>
        <dsp:cNvSpPr/>
      </dsp:nvSpPr>
      <dsp:spPr>
        <a:xfrm>
          <a:off x="3750896" y="503852"/>
          <a:ext cx="3409906" cy="2727925"/>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AA279BD2-8643-4BFB-A9AE-DFCCD46D4B9E}">
      <dsp:nvSpPr>
        <dsp:cNvPr id="0" name=""/>
        <dsp:cNvSpPr/>
      </dsp:nvSpPr>
      <dsp:spPr>
        <a:xfrm>
          <a:off x="4057788" y="3398649"/>
          <a:ext cx="3034816" cy="954773"/>
        </a:xfrm>
        <a:prstGeom prst="wedgeRectCallout">
          <a:avLst>
            <a:gd name="adj1" fmla="val 20250"/>
            <a:gd name="adj2" fmla="val -607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IN" sz="4400" kern="1200" dirty="0"/>
            <a:t>Facebook</a:t>
          </a:r>
        </a:p>
      </dsp:txBody>
      <dsp:txXfrm>
        <a:off x="4057788" y="3398649"/>
        <a:ext cx="3034816" cy="954773"/>
      </dsp:txXfrm>
    </dsp:sp>
    <dsp:sp modelId="{211FF78B-B19A-4757-A34E-2E13057EE0F3}">
      <dsp:nvSpPr>
        <dsp:cNvPr id="0" name=""/>
        <dsp:cNvSpPr/>
      </dsp:nvSpPr>
      <dsp:spPr>
        <a:xfrm>
          <a:off x="7501793" y="503852"/>
          <a:ext cx="3409906" cy="272792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1BF4F08-9009-4DBA-8722-D4932B29A783}">
      <dsp:nvSpPr>
        <dsp:cNvPr id="0" name=""/>
        <dsp:cNvSpPr/>
      </dsp:nvSpPr>
      <dsp:spPr>
        <a:xfrm>
          <a:off x="7808685" y="3398649"/>
          <a:ext cx="3034816" cy="954773"/>
        </a:xfrm>
        <a:prstGeom prst="wedgeRectCallout">
          <a:avLst>
            <a:gd name="adj1" fmla="val 20250"/>
            <a:gd name="adj2" fmla="val -607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rtl="0">
            <a:lnSpc>
              <a:spcPct val="90000"/>
            </a:lnSpc>
            <a:spcBef>
              <a:spcPct val="0"/>
            </a:spcBef>
            <a:spcAft>
              <a:spcPct val="35000"/>
            </a:spcAft>
          </a:pPr>
          <a:r>
            <a:rPr lang="en-IN" sz="4400" kern="1200" dirty="0"/>
            <a:t>Uber </a:t>
          </a:r>
        </a:p>
      </dsp:txBody>
      <dsp:txXfrm>
        <a:off x="7808685" y="3398649"/>
        <a:ext cx="3034816" cy="954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2F216-FDBE-41FD-A827-0392FDFE5B33}">
      <dsp:nvSpPr>
        <dsp:cNvPr id="0" name=""/>
        <dsp:cNvSpPr/>
      </dsp:nvSpPr>
      <dsp:spPr>
        <a:xfrm>
          <a:off x="4023360" y="0"/>
          <a:ext cx="6035040" cy="125729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t" anchorCtr="0">
          <a:noAutofit/>
        </a:bodyPr>
        <a:lstStyle/>
        <a:p>
          <a:pPr marL="171450" lvl="1" indent="-171450" algn="l" defTabSz="844550" rtl="0">
            <a:lnSpc>
              <a:spcPct val="90000"/>
            </a:lnSpc>
            <a:spcBef>
              <a:spcPct val="0"/>
            </a:spcBef>
            <a:spcAft>
              <a:spcPct val="15000"/>
            </a:spcAft>
            <a:buChar char="••"/>
          </a:pPr>
          <a:r>
            <a:rPr lang="en-IN" sz="1900" kern="1200"/>
            <a:t>Enables applications in Hadoop clusters to run upto :</a:t>
          </a:r>
        </a:p>
        <a:p>
          <a:pPr marL="342900" lvl="2" indent="-171450" algn="l" defTabSz="844550" rtl="0">
            <a:lnSpc>
              <a:spcPct val="90000"/>
            </a:lnSpc>
            <a:spcBef>
              <a:spcPct val="0"/>
            </a:spcBef>
            <a:spcAft>
              <a:spcPct val="15000"/>
            </a:spcAft>
            <a:buChar char="••"/>
          </a:pPr>
          <a:r>
            <a:rPr lang="en-IN" sz="1900" kern="1200"/>
            <a:t>100x faster in memory</a:t>
          </a:r>
        </a:p>
        <a:p>
          <a:pPr marL="342900" lvl="2" indent="-171450" algn="l" defTabSz="844550" rtl="0">
            <a:lnSpc>
              <a:spcPct val="90000"/>
            </a:lnSpc>
            <a:spcBef>
              <a:spcPct val="0"/>
            </a:spcBef>
            <a:spcAft>
              <a:spcPct val="15000"/>
            </a:spcAft>
            <a:buChar char="••"/>
          </a:pPr>
          <a:r>
            <a:rPr lang="en-IN" sz="1900" kern="1200"/>
            <a:t>10x faster on disks                  </a:t>
          </a:r>
        </a:p>
      </dsp:txBody>
      <dsp:txXfrm>
        <a:off x="4023360" y="157162"/>
        <a:ext cx="5563553" cy="942975"/>
      </dsp:txXfrm>
    </dsp:sp>
    <dsp:sp modelId="{D6B281AF-E953-4A9D-9F72-849B4D443B64}">
      <dsp:nvSpPr>
        <dsp:cNvPr id="0" name=""/>
        <dsp:cNvSpPr/>
      </dsp:nvSpPr>
      <dsp:spPr>
        <a:xfrm>
          <a:off x="0" y="0"/>
          <a:ext cx="4023360" cy="12572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IN" sz="3500" b="1" kern="1200"/>
            <a:t>Speed</a:t>
          </a:r>
          <a:endParaRPr lang="en-IN" sz="3500" kern="1200"/>
        </a:p>
      </dsp:txBody>
      <dsp:txXfrm>
        <a:off x="61376" y="61376"/>
        <a:ext cx="3900608" cy="1134547"/>
      </dsp:txXfrm>
    </dsp:sp>
    <dsp:sp modelId="{3CB5CDCA-D4AF-420A-8FF4-55B9D8A12CE8}">
      <dsp:nvSpPr>
        <dsp:cNvPr id="0" name=""/>
        <dsp:cNvSpPr/>
      </dsp:nvSpPr>
      <dsp:spPr>
        <a:xfrm>
          <a:off x="4023360" y="1383029"/>
          <a:ext cx="6035040" cy="125729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t" anchorCtr="0">
          <a:noAutofit/>
        </a:bodyPr>
        <a:lstStyle/>
        <a:p>
          <a:pPr marL="171450" lvl="1" indent="-171450" algn="l" defTabSz="844550" rtl="0">
            <a:lnSpc>
              <a:spcPct val="90000"/>
            </a:lnSpc>
            <a:spcBef>
              <a:spcPct val="0"/>
            </a:spcBef>
            <a:spcAft>
              <a:spcPct val="15000"/>
            </a:spcAft>
            <a:buChar char="••"/>
          </a:pPr>
          <a:r>
            <a:rPr lang="en-IN" sz="1900" kern="1200"/>
            <a:t>Allows to write applications quickly in Java, Scala,R or Python</a:t>
          </a:r>
          <a:endParaRPr lang="en-IN" sz="1900" kern="1200" dirty="0"/>
        </a:p>
      </dsp:txBody>
      <dsp:txXfrm>
        <a:off x="4023360" y="1540191"/>
        <a:ext cx="5563553" cy="942975"/>
      </dsp:txXfrm>
    </dsp:sp>
    <dsp:sp modelId="{C9AF22A0-C971-49CA-8B1B-DEF60CFABD71}">
      <dsp:nvSpPr>
        <dsp:cNvPr id="0" name=""/>
        <dsp:cNvSpPr/>
      </dsp:nvSpPr>
      <dsp:spPr>
        <a:xfrm>
          <a:off x="0" y="1383029"/>
          <a:ext cx="4023360" cy="12572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IN" sz="3500" b="1" kern="1200" dirty="0"/>
            <a:t>Ease of use</a:t>
          </a:r>
          <a:endParaRPr lang="en-IN" sz="3500" kern="1200" dirty="0"/>
        </a:p>
      </dsp:txBody>
      <dsp:txXfrm>
        <a:off x="61376" y="1444405"/>
        <a:ext cx="3900608" cy="1134547"/>
      </dsp:txXfrm>
    </dsp:sp>
    <dsp:sp modelId="{49EF85E5-D99F-4CB9-BFA8-49215BEAB123}">
      <dsp:nvSpPr>
        <dsp:cNvPr id="0" name=""/>
        <dsp:cNvSpPr/>
      </dsp:nvSpPr>
      <dsp:spPr>
        <a:xfrm>
          <a:off x="4023360" y="2766060"/>
          <a:ext cx="6035040" cy="1257299"/>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t" anchorCtr="0">
          <a:noAutofit/>
        </a:bodyPr>
        <a:lstStyle/>
        <a:p>
          <a:pPr marL="171450" lvl="1" indent="-171450" algn="l" defTabSz="844550" rtl="0">
            <a:lnSpc>
              <a:spcPct val="90000"/>
            </a:lnSpc>
            <a:spcBef>
              <a:spcPct val="0"/>
            </a:spcBef>
            <a:spcAft>
              <a:spcPct val="15000"/>
            </a:spcAft>
            <a:buChar char="••"/>
          </a:pPr>
          <a:r>
            <a:rPr lang="en-IN" sz="1900" kern="1200"/>
            <a:t>Supports SQL queries</a:t>
          </a:r>
        </a:p>
        <a:p>
          <a:pPr marL="171450" lvl="1" indent="-171450" algn="l" defTabSz="844550" rtl="0">
            <a:lnSpc>
              <a:spcPct val="90000"/>
            </a:lnSpc>
            <a:spcBef>
              <a:spcPct val="0"/>
            </a:spcBef>
            <a:spcAft>
              <a:spcPct val="15000"/>
            </a:spcAft>
            <a:buChar char="••"/>
          </a:pPr>
          <a:r>
            <a:rPr lang="en-IN" sz="1900" kern="1200"/>
            <a:t>Streaming data </a:t>
          </a:r>
        </a:p>
        <a:p>
          <a:pPr marL="171450" lvl="1" indent="-171450" algn="l" defTabSz="844550" rtl="0">
            <a:lnSpc>
              <a:spcPct val="90000"/>
            </a:lnSpc>
            <a:spcBef>
              <a:spcPct val="0"/>
            </a:spcBef>
            <a:spcAft>
              <a:spcPct val="15000"/>
            </a:spcAft>
            <a:buChar char="••"/>
          </a:pPr>
          <a:r>
            <a:rPr lang="en-IN" sz="1900" kern="1200"/>
            <a:t>Complex analytics</a:t>
          </a:r>
        </a:p>
      </dsp:txBody>
      <dsp:txXfrm>
        <a:off x="4023360" y="2923222"/>
        <a:ext cx="5563553" cy="942975"/>
      </dsp:txXfrm>
    </dsp:sp>
    <dsp:sp modelId="{8545E783-53C2-4FE0-8193-6BEF63933E55}">
      <dsp:nvSpPr>
        <dsp:cNvPr id="0" name=""/>
        <dsp:cNvSpPr/>
      </dsp:nvSpPr>
      <dsp:spPr>
        <a:xfrm>
          <a:off x="0" y="2766060"/>
          <a:ext cx="4023360" cy="12572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rtl="0">
            <a:lnSpc>
              <a:spcPct val="90000"/>
            </a:lnSpc>
            <a:spcBef>
              <a:spcPct val="0"/>
            </a:spcBef>
            <a:spcAft>
              <a:spcPct val="35000"/>
            </a:spcAft>
          </a:pPr>
          <a:r>
            <a:rPr lang="en-IN" sz="3500" b="1" kern="1200"/>
            <a:t>Sophisticated analysis</a:t>
          </a:r>
          <a:endParaRPr lang="en-IN" sz="3500" kern="1200"/>
        </a:p>
      </dsp:txBody>
      <dsp:txXfrm>
        <a:off x="61376" y="2827436"/>
        <a:ext cx="3900608" cy="11345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9F290-0BE7-4D88-8EB3-3FEAEB52CBF8}">
      <dsp:nvSpPr>
        <dsp:cNvPr id="0" name=""/>
        <dsp:cNvSpPr/>
      </dsp:nvSpPr>
      <dsp:spPr>
        <a:xfrm>
          <a:off x="1527638" y="1374"/>
          <a:ext cx="3383727" cy="203023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IN" sz="2300" kern="1200" smtClean="0"/>
            <a:t>A fundamental data structure of Spark. </a:t>
          </a:r>
          <a:endParaRPr lang="en-IN" sz="2300" kern="1200"/>
        </a:p>
      </dsp:txBody>
      <dsp:txXfrm>
        <a:off x="1527638" y="1374"/>
        <a:ext cx="3383727" cy="2030236"/>
      </dsp:txXfrm>
    </dsp:sp>
    <dsp:sp modelId="{CE8C13DD-8C6E-4DF9-AB07-10378237C07E}">
      <dsp:nvSpPr>
        <dsp:cNvPr id="0" name=""/>
        <dsp:cNvSpPr/>
      </dsp:nvSpPr>
      <dsp:spPr>
        <a:xfrm>
          <a:off x="5249739" y="1374"/>
          <a:ext cx="3383727" cy="2030236"/>
        </a:xfrm>
        <a:prstGeom prst="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IN" sz="2300" kern="1200" smtClean="0"/>
            <a:t>An immutable distributed collection of objects.</a:t>
          </a:r>
          <a:endParaRPr lang="en-IN" sz="2300" kern="1200"/>
        </a:p>
      </dsp:txBody>
      <dsp:txXfrm>
        <a:off x="5249739" y="1374"/>
        <a:ext cx="3383727" cy="2030236"/>
      </dsp:txXfrm>
    </dsp:sp>
    <dsp:sp modelId="{2FC32472-EA44-48CD-ABDF-5DFBB8EB5A82}">
      <dsp:nvSpPr>
        <dsp:cNvPr id="0" name=""/>
        <dsp:cNvSpPr/>
      </dsp:nvSpPr>
      <dsp:spPr>
        <a:xfrm>
          <a:off x="1527638" y="2369983"/>
          <a:ext cx="3383727" cy="2030236"/>
        </a:xfrm>
        <a:prstGeom prst="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IN" sz="2300" kern="1200" smtClean="0"/>
            <a:t>A fault-tolerant collection of elements that can be operated on in parallel.</a:t>
          </a:r>
          <a:endParaRPr lang="en-IN" sz="2300" kern="1200"/>
        </a:p>
      </dsp:txBody>
      <dsp:txXfrm>
        <a:off x="1527638" y="2369983"/>
        <a:ext cx="3383727" cy="2030236"/>
      </dsp:txXfrm>
    </dsp:sp>
    <dsp:sp modelId="{D63796C8-C43A-4157-9947-B85855026F84}">
      <dsp:nvSpPr>
        <dsp:cNvPr id="0" name=""/>
        <dsp:cNvSpPr/>
      </dsp:nvSpPr>
      <dsp:spPr>
        <a:xfrm>
          <a:off x="5252987" y="2371358"/>
          <a:ext cx="3383727" cy="2030236"/>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rtl="0">
            <a:lnSpc>
              <a:spcPct val="90000"/>
            </a:lnSpc>
            <a:spcBef>
              <a:spcPct val="0"/>
            </a:spcBef>
            <a:spcAft>
              <a:spcPct val="35000"/>
            </a:spcAft>
          </a:pPr>
          <a:r>
            <a:rPr lang="en-IN" sz="2300" kern="1200" smtClean="0"/>
            <a:t>Two ways to create RDDs − </a:t>
          </a:r>
          <a:endParaRPr lang="en-IN" sz="2300" kern="1200"/>
        </a:p>
        <a:p>
          <a:pPr marL="171450" lvl="1" indent="-171450" algn="l" defTabSz="800100" rtl="0">
            <a:lnSpc>
              <a:spcPct val="90000"/>
            </a:lnSpc>
            <a:spcBef>
              <a:spcPct val="0"/>
            </a:spcBef>
            <a:spcAft>
              <a:spcPct val="15000"/>
            </a:spcAft>
            <a:buChar char="••"/>
          </a:pPr>
          <a:r>
            <a:rPr lang="en-IN" sz="1800" b="1" kern="1200" dirty="0" smtClean="0"/>
            <a:t>Parallelizing</a:t>
          </a:r>
          <a:r>
            <a:rPr lang="en-IN" sz="1800" kern="1200" dirty="0" smtClean="0"/>
            <a:t> an existing collection in your driver program</a:t>
          </a:r>
          <a:endParaRPr lang="en-IN" sz="1800" kern="1200" dirty="0"/>
        </a:p>
        <a:p>
          <a:pPr marL="171450" lvl="1" indent="-171450" algn="l" defTabSz="800100" rtl="0">
            <a:lnSpc>
              <a:spcPct val="90000"/>
            </a:lnSpc>
            <a:spcBef>
              <a:spcPct val="0"/>
            </a:spcBef>
            <a:spcAft>
              <a:spcPct val="15000"/>
            </a:spcAft>
            <a:buChar char="••"/>
          </a:pPr>
          <a:r>
            <a:rPr lang="en-IN" sz="1800" kern="1200" dirty="0" smtClean="0"/>
            <a:t>Reading from text file</a:t>
          </a:r>
          <a:endParaRPr lang="en-IN" sz="1800" kern="1200" dirty="0"/>
        </a:p>
      </dsp:txBody>
      <dsp:txXfrm>
        <a:off x="5252987" y="2371358"/>
        <a:ext cx="3383727" cy="203023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B80E-0427-4BDB-84F7-E77ED82D6394}" type="datetimeFigureOut">
              <a:rPr lang="en-IN" smtClean="0"/>
              <a:pPr/>
              <a:t>21-11-2017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BA549-D82B-45C0-96AE-881318B7E502}" type="slidenum">
              <a:rPr lang="en-IN" smtClean="0"/>
              <a:pPr/>
              <a:t>‹#›</a:t>
            </a:fld>
            <a:endParaRPr lang="en-IN"/>
          </a:p>
        </p:txBody>
      </p:sp>
    </p:spTree>
    <p:extLst>
      <p:ext uri="{BB962C8B-B14F-4D97-AF65-F5344CB8AC3E}">
        <p14:creationId xmlns:p14="http://schemas.microsoft.com/office/powerpoint/2010/main" xmlns="" val="7867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17</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18</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19</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F6E2D7-007C-4720-94A6-E757A789A4F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3323166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F6E2D7-007C-4720-94A6-E757A789A4F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xmlns="" val="2156629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F6E2D7-007C-4720-94A6-E757A789A4F4}" type="slidenum">
              <a:rPr lang="en-US" smtClean="0"/>
              <a:pPr/>
              <a:t>23</a:t>
            </a:fld>
            <a:endParaRPr lang="en-US"/>
          </a:p>
        </p:txBody>
      </p:sp>
    </p:spTree>
    <p:extLst>
      <p:ext uri="{BB962C8B-B14F-4D97-AF65-F5344CB8AC3E}">
        <p14:creationId xmlns:p14="http://schemas.microsoft.com/office/powerpoint/2010/main" xmlns="" val="427850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F6E2D7-007C-4720-94A6-E757A789A4F4}" type="slidenum">
              <a:rPr lang="en-US" smtClean="0"/>
              <a:pPr/>
              <a:t>24</a:t>
            </a:fld>
            <a:endParaRPr lang="en-US"/>
          </a:p>
        </p:txBody>
      </p:sp>
    </p:spTree>
    <p:extLst>
      <p:ext uri="{BB962C8B-B14F-4D97-AF65-F5344CB8AC3E}">
        <p14:creationId xmlns:p14="http://schemas.microsoft.com/office/powerpoint/2010/main" xmlns="" val="373763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25</a:t>
            </a:fld>
            <a:endParaRPr lang="en-US"/>
          </a:p>
        </p:txBody>
      </p:sp>
    </p:spTree>
    <p:extLst>
      <p:ext uri="{BB962C8B-B14F-4D97-AF65-F5344CB8AC3E}">
        <p14:creationId xmlns:p14="http://schemas.microsoft.com/office/powerpoint/2010/main" xmlns="" val="3526266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26</a:t>
            </a:fld>
            <a:endParaRPr lang="en-US"/>
          </a:p>
        </p:txBody>
      </p:sp>
    </p:spTree>
    <p:extLst>
      <p:ext uri="{BB962C8B-B14F-4D97-AF65-F5344CB8AC3E}">
        <p14:creationId xmlns:p14="http://schemas.microsoft.com/office/powerpoint/2010/main" xmlns="" val="89984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27</a:t>
            </a:fld>
            <a:endParaRPr lang="en-US"/>
          </a:p>
        </p:txBody>
      </p:sp>
    </p:spTree>
    <p:extLst>
      <p:ext uri="{BB962C8B-B14F-4D97-AF65-F5344CB8AC3E}">
        <p14:creationId xmlns:p14="http://schemas.microsoft.com/office/powerpoint/2010/main" xmlns="" val="223164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2</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pPr/>
              <a:t>28</a:t>
            </a:fld>
            <a:endParaRPr lang="en-US"/>
          </a:p>
        </p:txBody>
      </p:sp>
    </p:spTree>
    <p:extLst>
      <p:ext uri="{BB962C8B-B14F-4D97-AF65-F5344CB8AC3E}">
        <p14:creationId xmlns:p14="http://schemas.microsoft.com/office/powerpoint/2010/main" xmlns="" val="728995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3</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7</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8</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11</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13</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8BA549-D82B-45C0-96AE-881318B7E502}" type="slidenum">
              <a:rPr lang="en-IN" smtClean="0"/>
              <a:pPr/>
              <a:t>14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C7D7E8-47F6-4303-8490-1A858B4A3B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7F938AC5-0E47-448F-9EBC-5CCA2FA52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462CA3A-DCE7-4CA9-BA94-53C7980D2176}"/>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E998BC9E-4AEA-4C06-9972-E2B948F4C5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6C27ED5-CEB8-4477-9D75-0CE7150BEC32}"/>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3295318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6E9179-46EB-4252-8658-6721392EE2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874B2DE-088D-43D6-8120-36AEC5144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0BF121C-3A84-4230-BCD9-F9F168799D2A}"/>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CC5A7FD4-8BA9-4613-8432-10A9AA6D2D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E2B934E-9E2C-4BB8-865D-4443EC49C37F}"/>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83566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943DB9-A8F9-4200-89AC-3D1877039A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D096A84F-BB96-4C63-806E-2BE56251B2A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DE042DA-2EF4-45EB-8069-197DDAF298E7}"/>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785F7695-E60D-4D08-BD51-AC70C1AB46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E70F8C5-29D0-4AA8-A0EA-E5737A34AA46}"/>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3356297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265479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C8BD0D-6341-436D-B942-3D4353DE6A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14E6865-7FB0-43BD-8528-E3D6A0B013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B777EF2-CE64-428E-B5C2-25FBD0060AE6}"/>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DE6501F8-3E77-4D89-BD64-6EA7ECACB6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626631F-C9D3-4AF3-B65D-47BADBF0111A}"/>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3279011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396C63-97B6-46A1-A6BF-C619670CA6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196B547-25D5-46BF-AE78-EF740DBF67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B0DE34E-8252-4D37-B81B-394B9216C08B}"/>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DB1B4449-2BD2-442D-BA89-D3B0694F0B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44AB71-CA5F-4E4E-9AA7-651DBAFCE61E}"/>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1240239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E03E78-2D37-4596-B3CB-7CE70DF2A9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2E4C925-4827-4C7B-9B82-E72BE2E33F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EFE2DC3-0DCC-4602-B5BD-7B3EAAD0ED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69D2D2C-774A-47F4-BB56-7B464FA8BAD2}"/>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6" name="Footer Placeholder 5">
            <a:extLst>
              <a:ext uri="{FF2B5EF4-FFF2-40B4-BE49-F238E27FC236}">
                <a16:creationId xmlns:a16="http://schemas.microsoft.com/office/drawing/2014/main" xmlns="" id="{139B6A2C-9759-4A73-BDB8-010573DB99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649D9E0-3DC2-40F0-9A72-D4AFB0BAB4E1}"/>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2190645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358101-0B2E-42A6-B77D-8585B6A10E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1E1D029-5976-49E6-AD37-2A108E7CEA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46CDAEEF-3497-47F7-83A9-93EEBD49AE3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EA88000E-EEA2-4B6B-A04E-82675D7BFA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56B2F05-9EAC-4619-85F7-6A2B086D5C4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CF0C4D1C-650D-4257-8749-09B229FF3863}"/>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8" name="Footer Placeholder 7">
            <a:extLst>
              <a:ext uri="{FF2B5EF4-FFF2-40B4-BE49-F238E27FC236}">
                <a16:creationId xmlns:a16="http://schemas.microsoft.com/office/drawing/2014/main" xmlns="" id="{6EA0B4EF-0A48-4577-9F7B-66267129B0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8D34F922-856C-41C5-9504-FC5B92A24782}"/>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2684373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CBBDEC-78A0-48E7-A14A-1814A9B553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57595E0F-0EC7-486B-9ABA-577CD3A06A8F}"/>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4" name="Footer Placeholder 3">
            <a:extLst>
              <a:ext uri="{FF2B5EF4-FFF2-40B4-BE49-F238E27FC236}">
                <a16:creationId xmlns:a16="http://schemas.microsoft.com/office/drawing/2014/main" xmlns="" id="{E2867750-0D41-48CA-9AFD-C39884916C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C4E1398C-C339-44FE-B52F-DC56D76A0129}"/>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2800636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2D16D43-BF2C-4AE5-A3C8-13FCB61D6634}"/>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3" name="Footer Placeholder 2">
            <a:extLst>
              <a:ext uri="{FF2B5EF4-FFF2-40B4-BE49-F238E27FC236}">
                <a16:creationId xmlns:a16="http://schemas.microsoft.com/office/drawing/2014/main" xmlns="" id="{D813FA2C-6B5C-4EC3-987F-79D55441766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73E6841-517F-4399-9BB4-1DD8F9F6E663}"/>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1559402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BA140-442F-42E1-9397-182368A606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6F9F0D7-D555-4644-8E68-D5C8765F99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151A7AF8-4E2F-4A1E-A1A8-46D7FD408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99EA065-1372-4BFB-BCBE-F816953E0FDA}"/>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6" name="Footer Placeholder 5">
            <a:extLst>
              <a:ext uri="{FF2B5EF4-FFF2-40B4-BE49-F238E27FC236}">
                <a16:creationId xmlns:a16="http://schemas.microsoft.com/office/drawing/2014/main" xmlns="" id="{6583056B-4BF2-478F-A139-98C83DD86D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68ACDB6-53A0-4D69-B0B8-73B95229204A}"/>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2566357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B2A5E9-9433-4CF4-9C43-BC2F73543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A236CC4B-0204-48CD-84D7-433A02DFA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8AD72009-E5E4-4286-91F5-27D6D97B4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8692953-D648-4D27-BF8F-F93A2CF5C97C}"/>
              </a:ext>
            </a:extLst>
          </p:cNvPr>
          <p:cNvSpPr>
            <a:spLocks noGrp="1"/>
          </p:cNvSpPr>
          <p:nvPr>
            <p:ph type="dt" sz="half" idx="10"/>
          </p:nvPr>
        </p:nvSpPr>
        <p:spPr/>
        <p:txBody>
          <a:bodyPr/>
          <a:lstStyle/>
          <a:p>
            <a:fld id="{C99B8BD3-8D69-421F-8A5C-8BB4E0AE1430}" type="datetimeFigureOut">
              <a:rPr lang="en-IN" smtClean="0"/>
              <a:pPr/>
              <a:t>21-11-2017</a:t>
            </a:fld>
            <a:endParaRPr lang="en-IN"/>
          </a:p>
        </p:txBody>
      </p:sp>
      <p:sp>
        <p:nvSpPr>
          <p:cNvPr id="6" name="Footer Placeholder 5">
            <a:extLst>
              <a:ext uri="{FF2B5EF4-FFF2-40B4-BE49-F238E27FC236}">
                <a16:creationId xmlns:a16="http://schemas.microsoft.com/office/drawing/2014/main" xmlns="" id="{207B30FB-08C6-4F32-AD24-95A7428DE0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7E6AB92-7A6C-442E-86C6-0082510713CA}"/>
              </a:ext>
            </a:extLst>
          </p:cNvPr>
          <p:cNvSpPr>
            <a:spLocks noGrp="1"/>
          </p:cNvSpPr>
          <p:nvPr>
            <p:ph type="sldNum" sz="quarter" idx="12"/>
          </p:nvPr>
        </p:nvSpPr>
        <p:spPr/>
        <p:txBody>
          <a:body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1206035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71E62F9-7CB8-4F60-9FB9-734BDDA9B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D8E220D-011B-423A-98F7-0B6A2C7A28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377EC9C-8C3C-4DE6-8565-ADCBEB0F59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B8BD3-8D69-421F-8A5C-8BB4E0AE1430}" type="datetimeFigureOut">
              <a:rPr lang="en-IN" smtClean="0"/>
              <a:pPr/>
              <a:t>21-11-2017</a:t>
            </a:fld>
            <a:endParaRPr lang="en-IN"/>
          </a:p>
        </p:txBody>
      </p:sp>
      <p:sp>
        <p:nvSpPr>
          <p:cNvPr id="5" name="Footer Placeholder 4">
            <a:extLst>
              <a:ext uri="{FF2B5EF4-FFF2-40B4-BE49-F238E27FC236}">
                <a16:creationId xmlns:a16="http://schemas.microsoft.com/office/drawing/2014/main" xmlns="" id="{D8ED4A76-593F-457C-BF53-9E0F33683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A6A103D9-0A51-42DE-B451-67CF919B3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990C4A-EFC6-455A-ABD8-1879A535025D}" type="slidenum">
              <a:rPr lang="en-IN" smtClean="0"/>
              <a:pPr/>
              <a:t>‹#›</a:t>
            </a:fld>
            <a:endParaRPr lang="en-IN"/>
          </a:p>
        </p:txBody>
      </p:sp>
    </p:spTree>
    <p:extLst>
      <p:ext uri="{BB962C8B-B14F-4D97-AF65-F5344CB8AC3E}">
        <p14:creationId xmlns:p14="http://schemas.microsoft.com/office/powerpoint/2010/main" xmlns="" val="2787935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emf"/><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6.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7.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_rdINNHLYaQ" TargetMode="External"/><Relationship Id="rId3" Type="http://schemas.openxmlformats.org/officeDocument/2006/relationships/diagramData" Target="../diagrams/data1.xm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microsoft.com/office/2007/relationships/diagramDrawing" Target="../diagrams/drawing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QuickStyle" Target="../diagrams/quickStyle5.xml"/><Relationship Id="rId11" Type="http://schemas.microsoft.com/office/2007/relationships/diagramDrawing" Target="../diagrams/drawing9.xml"/><Relationship Id="rId5" Type="http://schemas.openxmlformats.org/officeDocument/2006/relationships/diagramLayout" Target="../diagrams/layout5.xml"/><Relationship Id="rId10" Type="http://schemas.openxmlformats.org/officeDocument/2006/relationships/image" Target="../media/image48.png"/><Relationship Id="rId4" Type="http://schemas.openxmlformats.org/officeDocument/2006/relationships/diagramData" Target="../diagrams/data5.xml"/><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diagramColors" Target="../diagrams/colors2.xml"/><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9.png"/><Relationship Id="rId5" Type="http://schemas.openxmlformats.org/officeDocument/2006/relationships/diagramLayout" Target="../diagrams/layout2.xml"/><Relationship Id="rId10" Type="http://schemas.openxmlformats.org/officeDocument/2006/relationships/image" Target="../media/image8.png"/><Relationship Id="rId4" Type="http://schemas.openxmlformats.org/officeDocument/2006/relationships/diagramData" Target="../diagrams/data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0"/>
            <a:ext cx="12208384" cy="6867216"/>
          </a:xfrm>
          <a:prstGeom prst="rect">
            <a:avLst/>
          </a:prstGeom>
        </p:spPr>
      </p:pic>
      <p:sp>
        <p:nvSpPr>
          <p:cNvPr id="8" name="Rectangle 1"/>
          <p:cNvSpPr>
            <a:spLocks/>
          </p:cNvSpPr>
          <p:nvPr/>
        </p:nvSpPr>
        <p:spPr bwMode="auto">
          <a:xfrm>
            <a:off x="4389120" y="2392680"/>
            <a:ext cx="64770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l"/>
            <a:endParaRPr lang="en-US" sz="6458" b="1" dirty="0" smtClean="0">
              <a:solidFill>
                <a:srgbClr val="FFFFFF"/>
              </a:solidFill>
              <a:latin typeface="Raleway" panose="020B0003030101060003" pitchFamily="34" charset="0"/>
              <a:ea typeface="ＭＳ Ｐゴシック" charset="0"/>
              <a:cs typeface="Roboto Bold" charset="0"/>
              <a:sym typeface="Roboto Bold" charset="0"/>
            </a:endParaRPr>
          </a:p>
          <a:p>
            <a:pPr algn="l"/>
            <a:endParaRPr lang="en-US" sz="6458" b="1" dirty="0">
              <a:solidFill>
                <a:srgbClr val="FFFFFF"/>
              </a:solidFill>
              <a:latin typeface="Raleway" panose="020B0003030101060003" pitchFamily="34" charset="0"/>
              <a:ea typeface="ＭＳ Ｐゴシック" charset="0"/>
              <a:cs typeface="Roboto Bold" charset="0"/>
              <a:sym typeface="Roboto Bold" charset="0"/>
            </a:endParaRPr>
          </a:p>
        </p:txBody>
      </p:sp>
      <p:pic>
        <p:nvPicPr>
          <p:cNvPr id="3" name="Picture 2"/>
          <p:cNvPicPr>
            <a:picLocks noChangeAspect="1"/>
          </p:cNvPicPr>
          <p:nvPr/>
        </p:nvPicPr>
        <p:blipFill>
          <a:blip r:embed="rId4"/>
          <a:stretch>
            <a:fillRect/>
          </a:stretch>
        </p:blipFill>
        <p:spPr>
          <a:xfrm>
            <a:off x="10239356" y="435878"/>
            <a:ext cx="1334336" cy="901121"/>
          </a:xfrm>
          <a:prstGeom prst="rect">
            <a:avLst/>
          </a:prstGeom>
        </p:spPr>
      </p:pic>
      <p:sp>
        <p:nvSpPr>
          <p:cNvPr id="4" name="Rectangle 3"/>
          <p:cNvSpPr/>
          <p:nvPr/>
        </p:nvSpPr>
        <p:spPr>
          <a:xfrm>
            <a:off x="776068" y="2912485"/>
            <a:ext cx="184731" cy="769441"/>
          </a:xfrm>
          <a:prstGeom prst="rect">
            <a:avLst/>
          </a:prstGeom>
        </p:spPr>
        <p:txBody>
          <a:bodyPr wrap="none">
            <a:spAutoFit/>
          </a:bodyPr>
          <a:lstStyle/>
          <a:p>
            <a:endParaRPr lang="en-IN" sz="4400" dirty="0">
              <a:solidFill>
                <a:schemeClr val="bg1"/>
              </a:solidFill>
              <a:latin typeface="Montserrat"/>
            </a:endParaRPr>
          </a:p>
        </p:txBody>
      </p:sp>
      <p:sp>
        <p:nvSpPr>
          <p:cNvPr id="6" name="Rectangle 5"/>
          <p:cNvSpPr/>
          <p:nvPr/>
        </p:nvSpPr>
        <p:spPr>
          <a:xfrm>
            <a:off x="879543" y="4128201"/>
            <a:ext cx="6096000" cy="646331"/>
          </a:xfrm>
          <a:prstGeom prst="rect">
            <a:avLst/>
          </a:prstGeom>
        </p:spPr>
        <p:txBody>
          <a:bodyPr>
            <a:spAutoFit/>
          </a:bodyPr>
          <a:lstStyle/>
          <a:p>
            <a:endParaRPr lang="en-IN" b="1" dirty="0">
              <a:solidFill>
                <a:srgbClr val="FFFFFF"/>
              </a:solidFill>
              <a:latin typeface="Roboto Regular" charset="0"/>
              <a:ea typeface="ＭＳ Ｐゴシック" charset="0"/>
              <a:cs typeface="Roboto Regular" charset="0"/>
              <a:sym typeface="Roboto Regular" charset="0"/>
            </a:endParaRPr>
          </a:p>
          <a:p>
            <a:endParaRPr lang="en-US" dirty="0">
              <a:solidFill>
                <a:srgbClr val="FFFFFF"/>
              </a:solidFill>
              <a:latin typeface="Roboto Regular" charset="0"/>
              <a:ea typeface="ＭＳ Ｐゴシック" charset="0"/>
              <a:cs typeface="Roboto Regular" charset="0"/>
              <a:sym typeface="Roboto Regular" charset="0"/>
            </a:endParaRPr>
          </a:p>
        </p:txBody>
      </p:sp>
      <p:pic>
        <p:nvPicPr>
          <p:cNvPr id="11" name="Picture 2"/>
          <p:cNvPicPr>
            <a:picLocks noChangeAspect="1" noChangeArrowheads="1"/>
          </p:cNvPicPr>
          <p:nvPr/>
        </p:nvPicPr>
        <p:blipFill>
          <a:blip r:embed="rId5">
            <a:extLst>
              <a:ext uri="{BEBA8EAE-BF5A-486C-A8C5-ECC9F3942E4B}">
                <a14:imgProps xmlns:a14="http://schemas.microsoft.com/office/drawing/2010/main" xmlns="">
                  <a14:imgLayer r:embed="rId6">
                    <a14:imgEffect>
                      <a14:backgroundRemoval t="1368" b="98462" l="1777" r="97208"/>
                    </a14:imgEffect>
                  </a14:imgLayer>
                </a14:imgProps>
              </a:ext>
              <a:ext uri="{28A0092B-C50C-407E-A947-70E740481C1C}">
                <a14:useLocalDpi xmlns:a14="http://schemas.microsoft.com/office/drawing/2010/main" xmlns="" val="0"/>
              </a:ext>
            </a:extLst>
          </a:blip>
          <a:srcRect/>
          <a:stretch>
            <a:fillRect/>
          </a:stretch>
        </p:blipFill>
        <p:spPr bwMode="auto">
          <a:xfrm>
            <a:off x="481266" y="958637"/>
            <a:ext cx="1999604" cy="47961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2"/>
          <p:cNvPicPr>
            <a:picLocks noChangeAspect="1" noChangeArrowheads="1"/>
          </p:cNvPicPr>
          <p:nvPr/>
        </p:nvPicPr>
        <p:blipFill>
          <a:blip r:embed="rId5">
            <a:extLst>
              <a:ext uri="{BEBA8EAE-BF5A-486C-A8C5-ECC9F3942E4B}">
                <a14:imgProps xmlns:a14="http://schemas.microsoft.com/office/drawing/2010/main" xmlns="">
                  <a14:imgLayer r:embed="rId6">
                    <a14:imgEffect>
                      <a14:backgroundRemoval t="1368" b="98462" l="1777" r="97208"/>
                    </a14:imgEffect>
                  </a14:imgLayer>
                </a14:imgProps>
              </a:ext>
              <a:ext uri="{28A0092B-C50C-407E-A947-70E740481C1C}">
                <a14:useLocalDpi xmlns:a14="http://schemas.microsoft.com/office/drawing/2010/main" xmlns="" val="0"/>
              </a:ext>
            </a:extLst>
          </a:blip>
          <a:srcRect/>
          <a:stretch>
            <a:fillRect/>
          </a:stretch>
        </p:blipFill>
        <p:spPr bwMode="auto">
          <a:xfrm>
            <a:off x="633666" y="1111037"/>
            <a:ext cx="1999604" cy="47961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Rectangle 12"/>
          <p:cNvSpPr/>
          <p:nvPr/>
        </p:nvSpPr>
        <p:spPr>
          <a:xfrm>
            <a:off x="2849880" y="2545081"/>
            <a:ext cx="7680960" cy="1323439"/>
          </a:xfrm>
          <a:prstGeom prst="rect">
            <a:avLst/>
          </a:prstGeom>
        </p:spPr>
        <p:txBody>
          <a:bodyPr wrap="square">
            <a:spAutoFit/>
          </a:bodyPr>
          <a:lstStyle/>
          <a:p>
            <a:r>
              <a:rPr lang="en-US" sz="4000" dirty="0" smtClean="0"/>
              <a:t>Machine Learning Introduction </a:t>
            </a:r>
            <a:br>
              <a:rPr lang="en-US" sz="4000" dirty="0" smtClean="0"/>
            </a:br>
            <a:endParaRPr lang="en-US" sz="4000" dirty="0"/>
          </a:p>
        </p:txBody>
      </p:sp>
    </p:spTree>
    <p:extLst>
      <p:ext uri="{BB962C8B-B14F-4D97-AF65-F5344CB8AC3E}">
        <p14:creationId xmlns:p14="http://schemas.microsoft.com/office/powerpoint/2010/main" xmlns="" val="2792096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16638A7-DD4D-4413-9B5C-FBC10C9C4CB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C74AEF90-1F01-4A03-ABA3-0EA95B49D7C7}"/>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09</a:t>
            </a:r>
          </a:p>
        </p:txBody>
      </p:sp>
      <p:pic>
        <p:nvPicPr>
          <p:cNvPr id="6" name="Picture 5">
            <a:extLst>
              <a:ext uri="{FF2B5EF4-FFF2-40B4-BE49-F238E27FC236}">
                <a16:creationId xmlns:a16="http://schemas.microsoft.com/office/drawing/2014/main" xmlns="" id="{304230F5-7966-40DC-A248-266CE7F08A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4C835EF0-569D-4E99-9A0E-C7366744784F}"/>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2" descr="http://www.datumbox.com/img/carousel/socialmedia.png"/>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bwMode="auto">
          <a:xfrm>
            <a:off x="601980" y="1315244"/>
            <a:ext cx="3208020" cy="1866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sp>
        <p:nvSpPr>
          <p:cNvPr id="14" name="Rectangle 13"/>
          <p:cNvSpPr/>
          <p:nvPr/>
        </p:nvSpPr>
        <p:spPr>
          <a:xfrm>
            <a:off x="2272277" y="3217807"/>
            <a:ext cx="5730673" cy="584775"/>
          </a:xfrm>
          <a:prstGeom prst="rect">
            <a:avLst/>
          </a:prstGeom>
        </p:spPr>
        <p:txBody>
          <a:bodyPr wrap="square">
            <a:spAutoFit/>
          </a:bodyPr>
          <a:lstStyle/>
          <a:p>
            <a:r>
              <a:rPr lang="en-IN" sz="3200" b="1" dirty="0" smtClean="0"/>
              <a:t>Widely used Applications</a:t>
            </a:r>
            <a:endParaRPr lang="en-US" sz="3200" dirty="0"/>
          </a:p>
        </p:txBody>
      </p:sp>
      <p:pic>
        <p:nvPicPr>
          <p:cNvPr id="15" name="Picture 4" descr="https://media.licdn.com/mpr/mpr/shrinknp_800_800/AAEAAQAAAAAAAAZ8AAAAJDJkMGI5MDFlLTUyZWYtNGU2NC1hNjI0LWJhNTc0M2Y4ODU2Yw.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99760" y="3920272"/>
            <a:ext cx="3520440" cy="21721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22456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16638A7-DD4D-4413-9B5C-FBC10C9C4CB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C74AEF90-1F01-4A03-ABA3-0EA95B49D7C7}"/>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10</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304230F5-7966-40DC-A248-266CE7F08AF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4C835EF0-569D-4E99-9A0E-C7366744784F}"/>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xmlns="" id="{E654201D-1D42-41E9-8C51-2F376E522FB5}"/>
              </a:ext>
            </a:extLst>
          </p:cNvPr>
          <p:cNvSpPr>
            <a:spLocks noGrp="1"/>
          </p:cNvSpPr>
          <p:nvPr>
            <p:ph type="title"/>
          </p:nvPr>
        </p:nvSpPr>
        <p:spPr>
          <a:xfrm>
            <a:off x="472440" y="0"/>
            <a:ext cx="10113124" cy="1450757"/>
          </a:xfrm>
        </p:spPr>
        <p:txBody>
          <a:bodyPr>
            <a:normAutofit/>
          </a:bodyPr>
          <a:lstStyle/>
          <a:p>
            <a:r>
              <a:rPr lang="en-IN" sz="2800" dirty="0" smtClean="0"/>
              <a:t/>
            </a:r>
            <a:br>
              <a:rPr lang="en-IN" sz="2800" dirty="0" smtClean="0"/>
            </a:br>
            <a:r>
              <a:rPr lang="en-IN" sz="2800" dirty="0" smtClean="0"/>
              <a:t>ML applications</a:t>
            </a:r>
            <a:endParaRPr lang="en-IN" sz="2800" dirty="0"/>
          </a:p>
        </p:txBody>
      </p:sp>
      <p:pic>
        <p:nvPicPr>
          <p:cNvPr id="11" name="Picture 2" descr="http://www.enigmasoftware.com/images/2010/viagra-spam-email-message.jpg"/>
          <p:cNvPicPr>
            <a:picLocks noGrp="1" noChangeAspect="1" noChangeArrowheads="1"/>
          </p:cNvPicPr>
          <p:nvPr>
            <p:ph idx="1"/>
          </p:nvPr>
        </p:nvPicPr>
        <p:blipFill>
          <a:blip r:embed="rId4">
            <a:extLst>
              <a:ext uri="{28A0092B-C50C-407E-A947-70E740481C1C}">
                <a14:useLocalDpi xmlns:a14="http://schemas.microsoft.com/office/drawing/2010/main" xmlns="" val="0"/>
              </a:ext>
            </a:extLst>
          </a:blip>
          <a:srcRect/>
          <a:stretch>
            <a:fillRect/>
          </a:stretch>
        </p:blipFill>
        <p:spPr bwMode="auto">
          <a:xfrm>
            <a:off x="530860" y="1297464"/>
            <a:ext cx="4224020" cy="2329656"/>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grpSp>
        <p:nvGrpSpPr>
          <p:cNvPr id="12" name="Group 11"/>
          <p:cNvGrpSpPr/>
          <p:nvPr/>
        </p:nvGrpSpPr>
        <p:grpSpPr>
          <a:xfrm>
            <a:off x="579556" y="3870960"/>
            <a:ext cx="4129604" cy="2370976"/>
            <a:chOff x="6542477" y="2416815"/>
            <a:chExt cx="5197430" cy="3619644"/>
          </a:xfrm>
        </p:grpSpPr>
        <p:pic>
          <p:nvPicPr>
            <p:cNvPr id="13" name="Picture 12"/>
            <p:cNvPicPr>
              <a:picLocks noChangeAspect="1"/>
            </p:cNvPicPr>
            <p:nvPr/>
          </p:nvPicPr>
          <p:blipFill>
            <a:blip r:embed="rId5"/>
            <a:stretch>
              <a:fillRect/>
            </a:stretch>
          </p:blipFill>
          <p:spPr>
            <a:xfrm>
              <a:off x="6542477" y="2416815"/>
              <a:ext cx="5197430" cy="3619644"/>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
          <p:nvSpPr>
            <p:cNvPr id="14" name="TextBox 13"/>
            <p:cNvSpPr txBox="1"/>
            <p:nvPr/>
          </p:nvSpPr>
          <p:spPr>
            <a:xfrm rot="18681026">
              <a:off x="8319036" y="3882422"/>
              <a:ext cx="1644315" cy="915838"/>
            </a:xfrm>
            <a:prstGeom prst="rect">
              <a:avLst/>
            </a:prstGeom>
            <a:noFill/>
          </p:spPr>
          <p:txBody>
            <a:bodyPr wrap="none" rtlCol="0">
              <a:spAutoFit/>
            </a:bodyPr>
            <a:lstStyle/>
            <a:p>
              <a:r>
                <a:rPr lang="en-IN" sz="2000" b="1" i="1" dirty="0" smtClean="0">
                  <a:solidFill>
                    <a:srgbClr val="00B050"/>
                  </a:solidFill>
                </a:rPr>
                <a:t>HAM</a:t>
              </a:r>
              <a:endParaRPr lang="en-IN" sz="2000" b="1" i="1" dirty="0">
                <a:solidFill>
                  <a:srgbClr val="00B050"/>
                </a:solidFill>
              </a:endParaRPr>
            </a:p>
          </p:txBody>
        </p:sp>
      </p:grpSp>
      <p:pic>
        <p:nvPicPr>
          <p:cNvPr id="15" name="Picture 4" descr="https://endtimeheadlines.files.wordpress.com/2012/12/mayan-weather-forecast-spoof1.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942194" y="1318002"/>
            <a:ext cx="2556405" cy="4945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6" name="Picture 2" descr="http://businessforecastblog.com/wp-content/uploads/2015/02/compGOOG1.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787640" y="1341120"/>
            <a:ext cx="3901440" cy="477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4062402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0C915102-840D-4E34-B52A-8A4DFBD93B4A}"/>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F20B4AFA-61FA-4F7A-8234-4CD4768DE22F}"/>
              </a:ext>
            </a:extLst>
          </p:cNvPr>
          <p:cNvSpPr txBox="1">
            <a:spLocks noChangeArrowheads="1"/>
          </p:cNvSpPr>
          <p:nvPr/>
        </p:nvSpPr>
        <p:spPr bwMode="auto">
          <a:xfrm>
            <a:off x="11363326" y="6368310"/>
            <a:ext cx="471860"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11</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A0A3D976-10CA-4E49-8E48-11A751EB3E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62C643B4-0AE9-4276-B2E3-A51F6B890F54}"/>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xmlns="" id="{034EA56F-6BA6-4BE3-BC03-307F32E4478D}"/>
              </a:ext>
            </a:extLst>
          </p:cNvPr>
          <p:cNvSpPr>
            <a:spLocks noGrp="1"/>
          </p:cNvSpPr>
          <p:nvPr>
            <p:ph type="title"/>
          </p:nvPr>
        </p:nvSpPr>
        <p:spPr>
          <a:xfrm>
            <a:off x="450964" y="0"/>
            <a:ext cx="10058400" cy="1450757"/>
          </a:xfrm>
        </p:spPr>
        <p:txBody>
          <a:bodyPr/>
          <a:lstStyle/>
          <a:p>
            <a:r>
              <a:rPr lang="en-IN" sz="2800" dirty="0" smtClean="0"/>
              <a:t/>
            </a:r>
            <a:br>
              <a:rPr lang="en-IN" sz="2800" dirty="0" smtClean="0"/>
            </a:br>
            <a:r>
              <a:rPr lang="en-IN" sz="2800" dirty="0" smtClean="0"/>
              <a:t>ML applications …</a:t>
            </a:r>
            <a:endParaRPr lang="en-IN" sz="2800" dirty="0"/>
          </a:p>
        </p:txBody>
      </p:sp>
      <p:pic>
        <p:nvPicPr>
          <p:cNvPr id="11" name="Content Placeholder 10"/>
          <p:cNvPicPr>
            <a:picLocks noGrp="1" noChangeAspect="1"/>
          </p:cNvPicPr>
          <p:nvPr>
            <p:ph idx="1"/>
          </p:nvPr>
        </p:nvPicPr>
        <p:blipFill>
          <a:blip r:embed="rId3"/>
          <a:stretch>
            <a:fillRect/>
          </a:stretch>
        </p:blipFill>
        <p:spPr>
          <a:xfrm>
            <a:off x="538162" y="1422876"/>
            <a:ext cx="3648075" cy="1895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559771" y="3916681"/>
            <a:ext cx="3109687" cy="18652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4480560" y="1381810"/>
            <a:ext cx="3901440" cy="4775150"/>
          </a:xfrm>
          <a:prstGeom prst="rect">
            <a:avLst/>
          </a:prstGeom>
        </p:spPr>
      </p:pic>
      <p:pic>
        <p:nvPicPr>
          <p:cNvPr id="14" name="Picture 4" descr="Image result for machine translation"/>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8884920" y="2575560"/>
            <a:ext cx="2963332" cy="30632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89092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81459AA-13B5-4B6E-9C57-7556DBB0BFDF}"/>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70BBB71D-CD5E-43F7-9703-FDD6C5F027E4}"/>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12</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CECB92B8-2FD9-400F-ABF9-1D0ED55E359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3D9E5C32-FD2E-47E5-9C7E-931549D28355}"/>
              </a:ext>
            </a:extLst>
          </p:cNvPr>
          <p:cNvSpPr/>
          <p:nvPr/>
        </p:nvSpPr>
        <p:spPr>
          <a:xfrm>
            <a:off x="496684" y="116562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4">
            <a:extLst>
              <a:ext uri="{FF2B5EF4-FFF2-40B4-BE49-F238E27FC236}">
                <a16:creationId xmlns:a16="http://schemas.microsoft.com/office/drawing/2014/main" xmlns="" id="{6B20418A-AC55-4134-BDD7-BA495CAA4DA9}"/>
              </a:ext>
            </a:extLst>
          </p:cNvPr>
          <p:cNvSpPr txBox="1">
            <a:spLocks/>
          </p:cNvSpPr>
          <p:nvPr/>
        </p:nvSpPr>
        <p:spPr>
          <a:xfrm>
            <a:off x="430826" y="21393"/>
            <a:ext cx="10058400" cy="1450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smtClean="0"/>
              <a:t>A Look at growth in AI Startups Preview into emerging AI  Applications</a:t>
            </a:r>
            <a:endParaRPr lang="en-IN" sz="2800" dirty="0"/>
          </a:p>
        </p:txBody>
      </p:sp>
      <p:pic>
        <p:nvPicPr>
          <p:cNvPr id="10" name="Picture 2" descr="AI_100_market_map_2017-NEW"/>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960" y="1295401"/>
            <a:ext cx="10652760" cy="49609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442040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076D634-7C22-41FC-BDC6-553F10A1BBFA}"/>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0E40DFA3-3598-49DB-A2AB-121C0B430D56}"/>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13</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14BB54BB-ABA4-45F8-B8AE-3E49F4D4F59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7890E055-009B-4193-93E3-C0D467FB2A48}"/>
              </a:ext>
            </a:extLst>
          </p:cNvPr>
          <p:cNvSpPr/>
          <p:nvPr/>
        </p:nvSpPr>
        <p:spPr>
          <a:xfrm>
            <a:off x="542404" y="115038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xmlns="" id="{79EB04CB-0B76-4D39-85F1-C0960BE397FB}"/>
              </a:ext>
            </a:extLst>
          </p:cNvPr>
          <p:cNvSpPr>
            <a:spLocks noGrp="1"/>
          </p:cNvSpPr>
          <p:nvPr>
            <p:ph type="title"/>
          </p:nvPr>
        </p:nvSpPr>
        <p:spPr>
          <a:xfrm>
            <a:off x="435724" y="0"/>
            <a:ext cx="10058400" cy="1450757"/>
          </a:xfrm>
        </p:spPr>
        <p:txBody>
          <a:bodyPr/>
          <a:lstStyle/>
          <a:p>
            <a:r>
              <a:rPr lang="en-US" sz="2800" dirty="0" smtClean="0"/>
              <a:t/>
            </a:r>
            <a:br>
              <a:rPr lang="en-US" sz="2800" dirty="0" smtClean="0"/>
            </a:br>
            <a:r>
              <a:rPr lang="en-US" sz="2800" dirty="0" smtClean="0"/>
              <a:t>ML/AI going to transform &amp; create new Industries</a:t>
            </a:r>
            <a:endParaRPr lang="en-IN" sz="2800" dirty="0"/>
          </a:p>
        </p:txBody>
      </p:sp>
      <p:pic>
        <p:nvPicPr>
          <p:cNvPr id="12" name="Content Placeholder 11"/>
          <p:cNvPicPr>
            <a:picLocks noGrp="1" noChangeAspect="1"/>
          </p:cNvPicPr>
          <p:nvPr>
            <p:ph idx="1"/>
          </p:nvPr>
        </p:nvPicPr>
        <p:blipFill>
          <a:blip r:embed="rId4"/>
          <a:stretch>
            <a:fillRect/>
          </a:stretch>
        </p:blipFill>
        <p:spPr>
          <a:xfrm>
            <a:off x="583882" y="1473358"/>
            <a:ext cx="2886075" cy="1848961"/>
          </a:xfrm>
          <a:prstGeom prst="rect">
            <a:avLst/>
          </a:prstGeom>
        </p:spPr>
      </p:pic>
      <p:pic>
        <p:nvPicPr>
          <p:cNvPr id="13" name="Picture 12"/>
          <p:cNvPicPr>
            <a:picLocks noChangeAspect="1"/>
          </p:cNvPicPr>
          <p:nvPr/>
        </p:nvPicPr>
        <p:blipFill>
          <a:blip r:embed="rId5"/>
          <a:stretch>
            <a:fillRect/>
          </a:stretch>
        </p:blipFill>
        <p:spPr>
          <a:xfrm>
            <a:off x="622714" y="4236258"/>
            <a:ext cx="2836765" cy="1417782"/>
          </a:xfrm>
          <a:prstGeom prst="rect">
            <a:avLst/>
          </a:prstGeom>
        </p:spPr>
      </p:pic>
      <p:pic>
        <p:nvPicPr>
          <p:cNvPr id="14" name="Picture 13"/>
          <p:cNvPicPr>
            <a:picLocks noChangeAspect="1"/>
          </p:cNvPicPr>
          <p:nvPr/>
        </p:nvPicPr>
        <p:blipFill>
          <a:blip r:embed="rId6"/>
          <a:stretch>
            <a:fillRect/>
          </a:stretch>
        </p:blipFill>
        <p:spPr>
          <a:xfrm>
            <a:off x="4369273" y="2819604"/>
            <a:ext cx="2828925" cy="1619250"/>
          </a:xfrm>
          <a:prstGeom prst="rect">
            <a:avLst/>
          </a:prstGeom>
        </p:spPr>
      </p:pic>
      <p:pic>
        <p:nvPicPr>
          <p:cNvPr id="15" name="Picture 14"/>
          <p:cNvPicPr>
            <a:picLocks noChangeAspect="1"/>
          </p:cNvPicPr>
          <p:nvPr/>
        </p:nvPicPr>
        <p:blipFill>
          <a:blip r:embed="rId7"/>
          <a:stretch>
            <a:fillRect/>
          </a:stretch>
        </p:blipFill>
        <p:spPr>
          <a:xfrm>
            <a:off x="7894017" y="1549172"/>
            <a:ext cx="3448050" cy="1910308"/>
          </a:xfrm>
          <a:prstGeom prst="rect">
            <a:avLst/>
          </a:prstGeom>
        </p:spPr>
      </p:pic>
      <p:pic>
        <p:nvPicPr>
          <p:cNvPr id="16" name="Picture 15"/>
          <p:cNvPicPr>
            <a:picLocks noChangeAspect="1"/>
          </p:cNvPicPr>
          <p:nvPr/>
        </p:nvPicPr>
        <p:blipFill>
          <a:blip r:embed="rId8"/>
          <a:stretch>
            <a:fillRect/>
          </a:stretch>
        </p:blipFill>
        <p:spPr>
          <a:xfrm>
            <a:off x="8320087" y="4219574"/>
            <a:ext cx="2987993" cy="1647825"/>
          </a:xfrm>
          <a:prstGeom prst="rect">
            <a:avLst/>
          </a:prstGeom>
        </p:spPr>
      </p:pic>
    </p:spTree>
    <p:extLst>
      <p:ext uri="{BB962C8B-B14F-4D97-AF65-F5344CB8AC3E}">
        <p14:creationId xmlns:p14="http://schemas.microsoft.com/office/powerpoint/2010/main" xmlns="" val="700872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4F4A9B5-A776-44B9-9464-AFF50E92E0D3}"/>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59E2F90B-22A1-4E3E-B74B-037684E43848}"/>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14</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F7A6A4FC-9901-4505-AF33-1D66B3EA39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6250C44A-54B2-4544-9375-3CCA799AAE3B}"/>
              </a:ext>
            </a:extLst>
          </p:cNvPr>
          <p:cNvSpPr/>
          <p:nvPr/>
        </p:nvSpPr>
        <p:spPr>
          <a:xfrm>
            <a:off x="527164" y="116562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xmlns="" id="{8BEACA41-B833-4964-8EAD-2ECCA76DEABF}"/>
              </a:ext>
            </a:extLst>
          </p:cNvPr>
          <p:cNvSpPr>
            <a:spLocks noGrp="1"/>
          </p:cNvSpPr>
          <p:nvPr>
            <p:ph type="title"/>
          </p:nvPr>
        </p:nvSpPr>
        <p:spPr>
          <a:xfrm>
            <a:off x="481444" y="0"/>
            <a:ext cx="10058400" cy="1450757"/>
          </a:xfrm>
        </p:spPr>
        <p:txBody>
          <a:bodyPr/>
          <a:lstStyle/>
          <a:p>
            <a:r>
              <a:rPr lang="en-US" sz="2800" dirty="0" smtClean="0"/>
              <a:t/>
            </a:r>
            <a:br>
              <a:rPr lang="en-US" sz="2800" dirty="0" smtClean="0"/>
            </a:br>
            <a:r>
              <a:rPr lang="en-US" sz="2800" dirty="0" smtClean="0"/>
              <a:t>Analytics in Industries/Institutions</a:t>
            </a:r>
            <a:endParaRPr lang="en-IN" sz="2800" dirty="0"/>
          </a:p>
        </p:txBody>
      </p:sp>
      <p:pic>
        <p:nvPicPr>
          <p:cNvPr id="10" name="Content Placeholder 9"/>
          <p:cNvPicPr preferRelativeResize="0">
            <a:picLocks noGrp="1"/>
          </p:cNvPicPr>
          <p:nvPr>
            <p:ph idx="1"/>
          </p:nvPr>
        </p:nvPicPr>
        <p:blipFill>
          <a:blip r:embed="rId3"/>
          <a:stretch>
            <a:fillRect/>
          </a:stretch>
        </p:blipFill>
        <p:spPr>
          <a:xfrm>
            <a:off x="556578" y="1565116"/>
            <a:ext cx="3238182" cy="1600200"/>
          </a:xfrm>
          <a:prstGeom prst="rect">
            <a:avLst/>
          </a:prstGeom>
        </p:spPr>
      </p:pic>
      <p:pic>
        <p:nvPicPr>
          <p:cNvPr id="11" name="Picture 2" descr="Image result for healthcare analytics"/>
          <p:cNvPicPr preferRelativeResize="0">
            <a:picLocks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27735" y="1579486"/>
            <a:ext cx="3200400" cy="1507223"/>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preferRelativeResize="0">
            <a:picLocks/>
          </p:cNvPicPr>
          <p:nvPr/>
        </p:nvPicPr>
        <p:blipFill>
          <a:blip r:embed="rId5"/>
          <a:stretch>
            <a:fillRect/>
          </a:stretch>
        </p:blipFill>
        <p:spPr>
          <a:xfrm>
            <a:off x="8232043" y="1609965"/>
            <a:ext cx="3200400" cy="1507223"/>
          </a:xfrm>
          <a:prstGeom prst="rect">
            <a:avLst/>
          </a:prstGeom>
        </p:spPr>
      </p:pic>
      <p:pic>
        <p:nvPicPr>
          <p:cNvPr id="13" name="Picture 12"/>
          <p:cNvPicPr preferRelativeResize="0">
            <a:picLocks/>
          </p:cNvPicPr>
          <p:nvPr/>
        </p:nvPicPr>
        <p:blipFill>
          <a:blip r:embed="rId6"/>
          <a:stretch>
            <a:fillRect/>
          </a:stretch>
        </p:blipFill>
        <p:spPr>
          <a:xfrm>
            <a:off x="684388" y="4343375"/>
            <a:ext cx="3200400" cy="1371600"/>
          </a:xfrm>
          <a:prstGeom prst="rect">
            <a:avLst/>
          </a:prstGeom>
        </p:spPr>
      </p:pic>
      <p:pic>
        <p:nvPicPr>
          <p:cNvPr id="14" name="Picture 13"/>
          <p:cNvPicPr>
            <a:picLocks noChangeAspect="1"/>
          </p:cNvPicPr>
          <p:nvPr/>
        </p:nvPicPr>
        <p:blipFill>
          <a:blip r:embed="rId7"/>
          <a:stretch>
            <a:fillRect/>
          </a:stretch>
        </p:blipFill>
        <p:spPr>
          <a:xfrm>
            <a:off x="4595375" y="4343024"/>
            <a:ext cx="3200400" cy="1371951"/>
          </a:xfrm>
          <a:prstGeom prst="rect">
            <a:avLst/>
          </a:prstGeom>
        </p:spPr>
      </p:pic>
      <p:pic>
        <p:nvPicPr>
          <p:cNvPr id="15" name="Picture 14"/>
          <p:cNvPicPr>
            <a:picLocks noChangeAspect="1"/>
          </p:cNvPicPr>
          <p:nvPr/>
        </p:nvPicPr>
        <p:blipFill>
          <a:blip r:embed="rId8"/>
          <a:stretch>
            <a:fillRect/>
          </a:stretch>
        </p:blipFill>
        <p:spPr>
          <a:xfrm>
            <a:off x="8521299" y="4388744"/>
            <a:ext cx="3185464" cy="1371952"/>
          </a:xfrm>
          <a:prstGeom prst="rect">
            <a:avLst/>
          </a:prstGeom>
        </p:spPr>
      </p:pic>
    </p:spTree>
    <p:extLst>
      <p:ext uri="{BB962C8B-B14F-4D97-AF65-F5344CB8AC3E}">
        <p14:creationId xmlns:p14="http://schemas.microsoft.com/office/powerpoint/2010/main" xmlns="" val="2493291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38265AC-7897-4584-93C0-B54A782C7399}"/>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730533B0-25DD-4C71-BEB6-62655E418B05}"/>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15</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2A9EF8F4-DC5A-4459-8A95-0173C89F9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graphicFrame>
        <p:nvGraphicFramePr>
          <p:cNvPr id="9" name="Content Placeholder 3">
            <a:extLst>
              <a:ext uri="{FF2B5EF4-FFF2-40B4-BE49-F238E27FC236}">
                <a16:creationId xmlns:a16="http://schemas.microsoft.com/office/drawing/2014/main" xmlns="" id="{80207A65-468C-4C88-98E7-71F7322C012C}"/>
              </a:ext>
            </a:extLst>
          </p:cNvPr>
          <p:cNvGraphicFramePr>
            <a:graphicFrameLocks noGrp="1"/>
          </p:cNvGraphicFramePr>
          <p:nvPr>
            <p:ph idx="1"/>
            <p:extLst/>
          </p:nvPr>
        </p:nvGraphicFramePr>
        <p:xfrm>
          <a:off x="887576" y="1561156"/>
          <a:ext cx="10911700" cy="4417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701162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1BF9654-8AF1-48A1-BAB2-102E6392EF45}"/>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93FE22E7-B193-447C-B7A3-CE98ACFE77BE}"/>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16</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18F728AF-BE7C-4AD7-8FAC-DFD8F369D52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6B74EEB9-1629-47A9-A23E-D90B5C7A5EC8}"/>
              </a:ext>
            </a:extLst>
          </p:cNvPr>
          <p:cNvSpPr/>
          <p:nvPr/>
        </p:nvSpPr>
        <p:spPr>
          <a:xfrm>
            <a:off x="557644" y="119610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xmlns="" id="{6A2DCC59-DE32-4DB4-8612-9E561BFBA27B}"/>
              </a:ext>
            </a:extLst>
          </p:cNvPr>
          <p:cNvSpPr>
            <a:spLocks noGrp="1"/>
          </p:cNvSpPr>
          <p:nvPr>
            <p:ph type="title"/>
          </p:nvPr>
        </p:nvSpPr>
        <p:spPr>
          <a:xfrm>
            <a:off x="472440" y="246196"/>
            <a:ext cx="7269480" cy="1156949"/>
          </a:xfrm>
        </p:spPr>
        <p:txBody>
          <a:bodyPr>
            <a:normAutofit/>
          </a:bodyPr>
          <a:lstStyle/>
          <a:p>
            <a:r>
              <a:rPr lang="en-US" sz="2800" dirty="0" smtClean="0"/>
              <a:t/>
            </a:r>
            <a:br>
              <a:rPr lang="en-US" sz="2800" dirty="0" smtClean="0"/>
            </a:br>
            <a:r>
              <a:rPr lang="en-US" sz="2800" dirty="0" smtClean="0"/>
              <a:t>Learning Articles: A vs. An</a:t>
            </a:r>
            <a:endParaRPr lang="en-IN" sz="2800" dirty="0"/>
          </a:p>
        </p:txBody>
      </p:sp>
      <p:sp>
        <p:nvSpPr>
          <p:cNvPr id="11" name="Rectangle 10">
            <a:extLst>
              <a:ext uri="{FF2B5EF4-FFF2-40B4-BE49-F238E27FC236}">
                <a16:creationId xmlns:a16="http://schemas.microsoft.com/office/drawing/2014/main" xmlns="" id="{D80EC5DA-04F3-415C-9E8D-40E8B8F5E7DA}"/>
              </a:ext>
            </a:extLst>
          </p:cNvPr>
          <p:cNvSpPr/>
          <p:nvPr/>
        </p:nvSpPr>
        <p:spPr>
          <a:xfrm>
            <a:off x="673418" y="1823965"/>
            <a:ext cx="3498533" cy="400110"/>
          </a:xfrm>
          <a:prstGeom prst="rect">
            <a:avLst/>
          </a:prstGeom>
        </p:spPr>
        <p:txBody>
          <a:bodyPr wrap="square">
            <a:spAutoFit/>
          </a:bodyPr>
          <a:lstStyle/>
          <a:p>
            <a:pPr marL="400050" lvl="0" indent="-285750">
              <a:lnSpc>
                <a:spcPct val="100000"/>
              </a:lnSpc>
              <a:spcBef>
                <a:spcPct val="20000"/>
              </a:spcBef>
              <a:spcAft>
                <a:spcPts val="0"/>
              </a:spcAft>
              <a:buClr>
                <a:srgbClr val="A9A57C"/>
              </a:buClr>
              <a:buSzTx/>
              <a:buFont typeface="Arial" panose="020B0604020202020204" pitchFamily="34" charset="0"/>
              <a:buChar char="•"/>
            </a:pPr>
            <a:endParaRPr lang="en-IN" sz="2000" dirty="0"/>
          </a:p>
        </p:txBody>
      </p:sp>
      <p:pic>
        <p:nvPicPr>
          <p:cNvPr id="17" name="Content Placeholder 16"/>
          <p:cNvPicPr>
            <a:picLocks noGrp="1" noChangeAspect="1"/>
          </p:cNvPicPr>
          <p:nvPr>
            <p:ph idx="1"/>
          </p:nvPr>
        </p:nvPicPr>
        <p:blipFill>
          <a:blip r:embed="rId4"/>
          <a:stretch>
            <a:fillRect/>
          </a:stretch>
        </p:blipFill>
        <p:spPr>
          <a:xfrm>
            <a:off x="480978" y="1337945"/>
            <a:ext cx="5736942" cy="5001895"/>
          </a:xfrm>
          <a:prstGeom prst="rect">
            <a:avLst/>
          </a:prstGeom>
        </p:spPr>
      </p:pic>
      <p:sp>
        <p:nvSpPr>
          <p:cNvPr id="19" name="TextBox 18"/>
          <p:cNvSpPr txBox="1"/>
          <p:nvPr/>
        </p:nvSpPr>
        <p:spPr>
          <a:xfrm>
            <a:off x="7482840" y="3764280"/>
            <a:ext cx="3108960" cy="461665"/>
          </a:xfrm>
          <a:prstGeom prst="rect">
            <a:avLst/>
          </a:prstGeom>
          <a:noFill/>
        </p:spPr>
        <p:txBody>
          <a:bodyPr wrap="square" rtlCol="0">
            <a:spAutoFit/>
          </a:bodyPr>
          <a:lstStyle/>
          <a:p>
            <a:r>
              <a:rPr lang="en-US" sz="2400" b="1" dirty="0" smtClean="0"/>
              <a:t>8 Rules on the website</a:t>
            </a:r>
            <a:endParaRPr lang="en-GB" sz="2400" b="1" dirty="0"/>
          </a:p>
        </p:txBody>
      </p:sp>
      <p:sp>
        <p:nvSpPr>
          <p:cNvPr id="21" name="Rectangle 20"/>
          <p:cNvSpPr/>
          <p:nvPr/>
        </p:nvSpPr>
        <p:spPr>
          <a:xfrm>
            <a:off x="6240038" y="5393174"/>
            <a:ext cx="5655523" cy="369332"/>
          </a:xfrm>
          <a:prstGeom prst="rect">
            <a:avLst/>
          </a:prstGeom>
        </p:spPr>
        <p:txBody>
          <a:bodyPr wrap="none">
            <a:spAutoFit/>
          </a:bodyPr>
          <a:lstStyle/>
          <a:p>
            <a:r>
              <a:rPr lang="en-GB" dirty="0" smtClean="0"/>
              <a:t>Source: http://www.englishpage.com/articles/a-vs-an.htm</a:t>
            </a:r>
            <a:endParaRPr lang="en-GB" dirty="0"/>
          </a:p>
        </p:txBody>
      </p:sp>
    </p:spTree>
    <p:extLst>
      <p:ext uri="{BB962C8B-B14F-4D97-AF65-F5344CB8AC3E}">
        <p14:creationId xmlns:p14="http://schemas.microsoft.com/office/powerpoint/2010/main" xmlns="" val="3465190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5C0D5DE-5F68-44DD-81E3-7ABA8CF69270}"/>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836A02D0-0043-44C9-BCA7-220885C1FC7C}"/>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17</a:t>
            </a:r>
          </a:p>
        </p:txBody>
      </p:sp>
      <p:pic>
        <p:nvPicPr>
          <p:cNvPr id="6" name="Picture 5">
            <a:extLst>
              <a:ext uri="{FF2B5EF4-FFF2-40B4-BE49-F238E27FC236}">
                <a16:creationId xmlns:a16="http://schemas.microsoft.com/office/drawing/2014/main" xmlns="" id="{707C7C1A-6C95-4C6A-A49B-A3BC67F82B8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3B2A8358-A5BE-4C03-8911-75607AFE5C84}"/>
              </a:ext>
            </a:extLst>
          </p:cNvPr>
          <p:cNvSpPr/>
          <p:nvPr/>
        </p:nvSpPr>
        <p:spPr>
          <a:xfrm>
            <a:off x="572884" y="119610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2">
            <a:extLst>
              <a:ext uri="{FF2B5EF4-FFF2-40B4-BE49-F238E27FC236}">
                <a16:creationId xmlns:a16="http://schemas.microsoft.com/office/drawing/2014/main" xmlns="" id="{A329A02C-493D-4ADA-8C3B-A988DCEC7B7E}"/>
              </a:ext>
            </a:extLst>
          </p:cNvPr>
          <p:cNvSpPr>
            <a:spLocks noGrp="1"/>
          </p:cNvSpPr>
          <p:nvPr>
            <p:ph type="title"/>
          </p:nvPr>
        </p:nvSpPr>
        <p:spPr>
          <a:xfrm>
            <a:off x="496684" y="0"/>
            <a:ext cx="10058400" cy="1450757"/>
          </a:xfrm>
        </p:spPr>
        <p:txBody>
          <a:bodyPr/>
          <a:lstStyle/>
          <a:p>
            <a:r>
              <a:rPr lang="en-IN" sz="2800" dirty="0" smtClean="0"/>
              <a:t/>
            </a:r>
            <a:br>
              <a:rPr lang="en-IN" sz="2800" dirty="0" smtClean="0"/>
            </a:br>
            <a:r>
              <a:rPr lang="en-IN" sz="2800" dirty="0" smtClean="0"/>
              <a:t>Analogy: Is ML a Magic?</a:t>
            </a:r>
            <a:endParaRPr lang="en-IN" sz="2800" dirty="0"/>
          </a:p>
        </p:txBody>
      </p:sp>
      <p:sp>
        <p:nvSpPr>
          <p:cNvPr id="11" name="Content Placeholder 10"/>
          <p:cNvSpPr>
            <a:spLocks noGrp="1"/>
          </p:cNvSpPr>
          <p:nvPr>
            <p:ph idx="1"/>
          </p:nvPr>
        </p:nvSpPr>
        <p:spPr/>
        <p:txBody>
          <a:bodyPr/>
          <a:lstStyle/>
          <a:p>
            <a:pPr lvl="0">
              <a:buNone/>
            </a:pPr>
            <a:endParaRPr lang="en-IN" b="1" dirty="0" smtClean="0"/>
          </a:p>
          <a:p>
            <a:pPr lvl="0">
              <a:buNone/>
            </a:pPr>
            <a:endParaRPr lang="en-US" b="1" dirty="0" smtClean="0"/>
          </a:p>
          <a:p>
            <a:pPr>
              <a:buNone/>
            </a:pPr>
            <a:endParaRPr lang="en-US" dirty="0"/>
          </a:p>
        </p:txBody>
      </p:sp>
      <p:grpSp>
        <p:nvGrpSpPr>
          <p:cNvPr id="12" name="Group 11"/>
          <p:cNvGrpSpPr/>
          <p:nvPr/>
        </p:nvGrpSpPr>
        <p:grpSpPr>
          <a:xfrm>
            <a:off x="632723" y="2922851"/>
            <a:ext cx="5470634" cy="1987658"/>
            <a:chOff x="0" y="1141098"/>
            <a:chExt cx="5470634" cy="1987658"/>
          </a:xfrm>
          <a:scene3d>
            <a:camera prst="orthographicFront">
              <a:rot lat="0" lon="0" rev="0"/>
            </a:camera>
            <a:lightRig rig="contrasting" dir="t">
              <a:rot lat="0" lon="0" rev="1200000"/>
            </a:lightRig>
          </a:scene3d>
        </p:grpSpPr>
        <p:sp>
          <p:nvSpPr>
            <p:cNvPr id="13" name="Rectangle 12"/>
            <p:cNvSpPr/>
            <p:nvPr/>
          </p:nvSpPr>
          <p:spPr>
            <a:xfrm>
              <a:off x="0" y="1141098"/>
              <a:ext cx="5470634" cy="1987658"/>
            </a:xfrm>
            <a:prstGeom prst="rect">
              <a:avLst/>
            </a:prstGeom>
            <a:sp3d contourW="19050" prstMaterial="metal">
              <a:bevelT w="88900" h="203200"/>
              <a:bevelB w="165100" h="254000"/>
            </a:sp3d>
          </p:spPr>
          <p:style>
            <a:lnRef idx="0">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0" y="1141098"/>
              <a:ext cx="5470634" cy="198765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IN" sz="2600" b="0" i="0" kern="1200" smtClean="0"/>
                <a:t>Gardener </a:t>
              </a:r>
              <a:r>
                <a:rPr lang="en-IN" sz="2600" b="0" i="0" kern="1200" dirty="0" smtClean="0"/>
                <a:t>= You</a:t>
              </a:r>
              <a:endParaRPr lang="en-US" sz="2600" kern="1200" dirty="0"/>
            </a:p>
            <a:p>
              <a:pPr marL="228600" lvl="1" indent="-228600" algn="l" defTabSz="1155700" rtl="0">
                <a:lnSpc>
                  <a:spcPct val="90000"/>
                </a:lnSpc>
                <a:spcBef>
                  <a:spcPct val="0"/>
                </a:spcBef>
                <a:spcAft>
                  <a:spcPct val="15000"/>
                </a:spcAft>
                <a:buChar char="••"/>
              </a:pPr>
              <a:r>
                <a:rPr lang="en-IN" sz="2600" b="0" i="0" kern="1200" dirty="0" smtClean="0"/>
                <a:t>Seeds = Algorithms</a:t>
              </a:r>
              <a:endParaRPr lang="en-US" sz="2600" kern="1200" dirty="0"/>
            </a:p>
            <a:p>
              <a:pPr marL="228600" lvl="1" indent="-228600" algn="l" defTabSz="1155700" rtl="0">
                <a:lnSpc>
                  <a:spcPct val="90000"/>
                </a:lnSpc>
                <a:spcBef>
                  <a:spcPct val="0"/>
                </a:spcBef>
                <a:spcAft>
                  <a:spcPct val="15000"/>
                </a:spcAft>
                <a:buChar char="••"/>
              </a:pPr>
              <a:r>
                <a:rPr lang="en-IN" sz="2600" b="0" i="0" kern="1200" dirty="0" smtClean="0"/>
                <a:t>Nutrients = Data</a:t>
              </a:r>
              <a:endParaRPr lang="en-US" sz="2600" kern="1200" dirty="0"/>
            </a:p>
            <a:p>
              <a:pPr marL="228600" lvl="1" indent="-228600" algn="l" defTabSz="1155700" rtl="0">
                <a:lnSpc>
                  <a:spcPct val="90000"/>
                </a:lnSpc>
                <a:spcBef>
                  <a:spcPct val="0"/>
                </a:spcBef>
                <a:spcAft>
                  <a:spcPct val="15000"/>
                </a:spcAft>
                <a:buChar char="••"/>
              </a:pPr>
              <a:r>
                <a:rPr lang="en-IN" sz="2600" b="0" i="0" kern="1200" dirty="0" smtClean="0"/>
                <a:t>Plants = Programs</a:t>
              </a:r>
              <a:endParaRPr lang="en-US" sz="2600" kern="1200" dirty="0"/>
            </a:p>
          </p:txBody>
        </p:sp>
      </p:grpSp>
      <p:sp>
        <p:nvSpPr>
          <p:cNvPr id="15" name="Rounded Rectangle 14"/>
          <p:cNvSpPr/>
          <p:nvPr/>
        </p:nvSpPr>
        <p:spPr>
          <a:xfrm>
            <a:off x="621656" y="5409973"/>
            <a:ext cx="5431808" cy="5322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400" b="1" dirty="0" smtClean="0">
                <a:solidFill>
                  <a:srgbClr val="FF0000"/>
                </a:solidFill>
              </a:rPr>
              <a:t>Fruits and Flowers = result</a:t>
            </a:r>
            <a:endParaRPr lang="en-IN" sz="1400" b="1" dirty="0">
              <a:solidFill>
                <a:srgbClr val="FF0000"/>
              </a:solidFill>
            </a:endParaRPr>
          </a:p>
        </p:txBody>
      </p:sp>
      <p:grpSp>
        <p:nvGrpSpPr>
          <p:cNvPr id="16" name="Group 15"/>
          <p:cNvGrpSpPr/>
          <p:nvPr/>
        </p:nvGrpSpPr>
        <p:grpSpPr>
          <a:xfrm>
            <a:off x="632723" y="1655880"/>
            <a:ext cx="5470634" cy="864000"/>
            <a:chOff x="0" y="105761"/>
            <a:chExt cx="5470634" cy="864000"/>
          </a:xfrm>
          <a:scene3d>
            <a:camera prst="orthographicFront">
              <a:rot lat="0" lon="0" rev="0"/>
            </a:camera>
            <a:lightRig rig="contrasting" dir="t">
              <a:rot lat="0" lon="0" rev="1200000"/>
            </a:lightRig>
          </a:scene3d>
        </p:grpSpPr>
        <p:sp>
          <p:nvSpPr>
            <p:cNvPr id="17" name="Rectangle 16"/>
            <p:cNvSpPr/>
            <p:nvPr/>
          </p:nvSpPr>
          <p:spPr>
            <a:xfrm>
              <a:off x="0" y="105761"/>
              <a:ext cx="5470634" cy="864000"/>
            </a:xfrm>
            <a:prstGeom prst="rect">
              <a:avLst/>
            </a:prstGeom>
            <a:sp3d contourW="19050" prstMaterial="metal">
              <a:bevelT w="88900" h="203200"/>
              <a:bevelB w="165100" h="254000"/>
            </a:sp3d>
          </p:spPr>
          <p:style>
            <a:lnRef idx="1">
              <a:schemeClr val="accent6"/>
            </a:lnRef>
            <a:fillRef idx="2">
              <a:schemeClr val="accent6"/>
            </a:fillRef>
            <a:effectRef idx="1">
              <a:schemeClr val="accent6"/>
            </a:effectRef>
            <a:fontRef idx="minor">
              <a:schemeClr val="dk1"/>
            </a:fontRef>
          </p:style>
        </p:sp>
        <p:sp>
          <p:nvSpPr>
            <p:cNvPr id="18" name="Rectangle 17"/>
            <p:cNvSpPr/>
            <p:nvPr/>
          </p:nvSpPr>
          <p:spPr>
            <a:xfrm>
              <a:off x="0" y="105761"/>
              <a:ext cx="5470634" cy="86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84912" tIns="105664" rIns="184912" bIns="105664" numCol="1" spcCol="1270" anchor="ctr" anchorCtr="0">
              <a:noAutofit/>
            </a:bodyPr>
            <a:lstStyle/>
            <a:p>
              <a:pPr lvl="0" algn="ctr" defTabSz="1155700" rtl="0">
                <a:lnSpc>
                  <a:spcPct val="90000"/>
                </a:lnSpc>
                <a:spcBef>
                  <a:spcPct val="0"/>
                </a:spcBef>
                <a:spcAft>
                  <a:spcPct val="35000"/>
                </a:spcAft>
              </a:pPr>
              <a:r>
                <a:rPr lang="en-IN" sz="2600" b="1" i="0" kern="1200" dirty="0" smtClean="0">
                  <a:solidFill>
                    <a:schemeClr val="tx1"/>
                  </a:solidFill>
                </a:rPr>
                <a:t>No, its more like gardening</a:t>
              </a:r>
              <a:endParaRPr lang="en-US" sz="2600" b="1" kern="1200" dirty="0">
                <a:solidFill>
                  <a:schemeClr val="tx1"/>
                </a:solidFill>
              </a:endParaRPr>
            </a:p>
          </p:txBody>
        </p:sp>
      </p:grpSp>
      <p:pic>
        <p:nvPicPr>
          <p:cNvPr id="19" name="Picture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665355" y="1569076"/>
            <a:ext cx="4893922" cy="4450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660172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E61E4D2C-723D-4A61-88E1-A923DF2CBEDF}"/>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9" name="TextBox 28">
            <a:extLst>
              <a:ext uri="{FF2B5EF4-FFF2-40B4-BE49-F238E27FC236}">
                <a16:creationId xmlns:a16="http://schemas.microsoft.com/office/drawing/2014/main" xmlns="" id="{8CA08B0E-9D76-4C3E-9E78-0A07F1AD9E90}"/>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18</a:t>
            </a:r>
          </a:p>
        </p:txBody>
      </p:sp>
      <p:pic>
        <p:nvPicPr>
          <p:cNvPr id="10" name="Picture 9">
            <a:extLst>
              <a:ext uri="{FF2B5EF4-FFF2-40B4-BE49-F238E27FC236}">
                <a16:creationId xmlns:a16="http://schemas.microsoft.com/office/drawing/2014/main" xmlns="" id="{ECEC7846-E91B-4D5C-8642-740F615EE9C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11" name="Rectangle 10">
            <a:extLst>
              <a:ext uri="{FF2B5EF4-FFF2-40B4-BE49-F238E27FC236}">
                <a16:creationId xmlns:a16="http://schemas.microsoft.com/office/drawing/2014/main" xmlns="" id="{DF6FEB1E-5393-420D-BDA7-6F985E1A07A4}"/>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2">
            <a:extLst>
              <a:ext uri="{FF2B5EF4-FFF2-40B4-BE49-F238E27FC236}">
                <a16:creationId xmlns:a16="http://schemas.microsoft.com/office/drawing/2014/main" xmlns="" id="{9C185BC6-99B5-4D8F-B5FD-B1F3CE5EFE22}"/>
              </a:ext>
            </a:extLst>
          </p:cNvPr>
          <p:cNvSpPr>
            <a:spLocks noGrp="1"/>
          </p:cNvSpPr>
          <p:nvPr>
            <p:ph type="title"/>
          </p:nvPr>
        </p:nvSpPr>
        <p:spPr>
          <a:xfrm>
            <a:off x="557644" y="138013"/>
            <a:ext cx="10058400" cy="1450757"/>
          </a:xfrm>
        </p:spPr>
        <p:txBody>
          <a:bodyPr/>
          <a:lstStyle/>
          <a:p>
            <a:r>
              <a:rPr lang="en-IN" sz="2800" dirty="0" smtClean="0"/>
              <a:t>ML Terminologies</a:t>
            </a:r>
            <a:endParaRPr lang="en-IN" sz="2800" dirty="0"/>
          </a:p>
        </p:txBody>
      </p:sp>
      <p:sp>
        <p:nvSpPr>
          <p:cNvPr id="12" name="Content Placeholder 11"/>
          <p:cNvSpPr>
            <a:spLocks noGrp="1"/>
          </p:cNvSpPr>
          <p:nvPr>
            <p:ph idx="1"/>
          </p:nvPr>
        </p:nvSpPr>
        <p:spPr>
          <a:xfrm>
            <a:off x="838200" y="1447800"/>
            <a:ext cx="10515600" cy="4729163"/>
          </a:xfrm>
        </p:spPr>
        <p:txBody>
          <a:bodyPr>
            <a:normAutofit fontScale="77500" lnSpcReduction="20000"/>
          </a:bodyPr>
          <a:lstStyle/>
          <a:p>
            <a:r>
              <a:rPr lang="en-IN" dirty="0" smtClean="0"/>
              <a:t>Features</a:t>
            </a:r>
          </a:p>
          <a:p>
            <a:endParaRPr lang="en-IN" dirty="0" smtClean="0"/>
          </a:p>
          <a:p>
            <a:pPr lvl="0"/>
            <a:r>
              <a:rPr lang="en-IN" dirty="0" smtClean="0"/>
              <a:t>Samples</a:t>
            </a:r>
          </a:p>
          <a:p>
            <a:pPr lvl="0"/>
            <a:endParaRPr lang="en-US" dirty="0" smtClean="0"/>
          </a:p>
          <a:p>
            <a:pPr lvl="0"/>
            <a:r>
              <a:rPr lang="en-IN" dirty="0" smtClean="0"/>
              <a:t>Feature vector </a:t>
            </a:r>
          </a:p>
          <a:p>
            <a:pPr lvl="0"/>
            <a:endParaRPr lang="en-US" dirty="0" smtClean="0"/>
          </a:p>
          <a:p>
            <a:pPr lvl="0"/>
            <a:r>
              <a:rPr lang="en-IN" dirty="0" smtClean="0"/>
              <a:t>Feature extraction</a:t>
            </a:r>
          </a:p>
          <a:p>
            <a:pPr lvl="0"/>
            <a:endParaRPr lang="en-US" dirty="0" smtClean="0"/>
          </a:p>
          <a:p>
            <a:pPr lvl="0"/>
            <a:r>
              <a:rPr lang="en-IN" dirty="0" smtClean="0"/>
              <a:t>Training/Evolution set </a:t>
            </a:r>
          </a:p>
          <a:p>
            <a:pPr lvl="0"/>
            <a:endParaRPr lang="en-US" dirty="0" smtClean="0"/>
          </a:p>
          <a:p>
            <a:pPr lvl="0"/>
            <a:r>
              <a:rPr lang="en-US" dirty="0" smtClean="0"/>
              <a:t>Test/Validate set</a:t>
            </a:r>
          </a:p>
          <a:p>
            <a:pPr lvl="0"/>
            <a:endParaRPr lang="en-US" dirty="0" smtClean="0"/>
          </a:p>
          <a:p>
            <a:pPr lvl="0"/>
            <a:r>
              <a:rPr lang="en-US" dirty="0" smtClean="0"/>
              <a:t>Scoring</a:t>
            </a:r>
          </a:p>
          <a:p>
            <a:pPr>
              <a:buNone/>
            </a:pPr>
            <a:endParaRPr lang="en-US" dirty="0"/>
          </a:p>
        </p:txBody>
      </p:sp>
      <p:grpSp>
        <p:nvGrpSpPr>
          <p:cNvPr id="13" name="Group 12"/>
          <p:cNvGrpSpPr/>
          <p:nvPr/>
        </p:nvGrpSpPr>
        <p:grpSpPr>
          <a:xfrm>
            <a:off x="4019093" y="1421167"/>
            <a:ext cx="7171334" cy="479986"/>
            <a:chOff x="4033875" y="60373"/>
            <a:chExt cx="7171334" cy="479986"/>
          </a:xfrm>
        </p:grpSpPr>
        <p:sp>
          <p:nvSpPr>
            <p:cNvPr id="16" name="Round Same Side Corner Rectangle 15"/>
            <p:cNvSpPr/>
            <p:nvPr/>
          </p:nvSpPr>
          <p:spPr>
            <a:xfrm rot="5400000">
              <a:off x="7379549" y="-3285301"/>
              <a:ext cx="479986" cy="7171334"/>
            </a:xfrm>
            <a:prstGeom prst="round2Same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17" name="Round Same Side Corner Rectangle 4"/>
            <p:cNvSpPr/>
            <p:nvPr/>
          </p:nvSpPr>
          <p:spPr>
            <a:xfrm>
              <a:off x="4033876" y="83803"/>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IN" sz="1600" b="0" i="0" kern="1200" dirty="0" smtClean="0"/>
                <a:t>The number of features or distinct traits that can be used to describe each item in a quantitative manner</a:t>
              </a:r>
              <a:r>
                <a:rPr lang="en-IN" sz="1100" b="0" i="0" kern="1200" dirty="0" smtClean="0"/>
                <a:t>.</a:t>
              </a:r>
              <a:endParaRPr lang="en-US" sz="1100" b="0" kern="1200" dirty="0"/>
            </a:p>
          </p:txBody>
        </p:sp>
      </p:grpSp>
      <p:grpSp>
        <p:nvGrpSpPr>
          <p:cNvPr id="18" name="Group 17"/>
          <p:cNvGrpSpPr/>
          <p:nvPr/>
        </p:nvGrpSpPr>
        <p:grpSpPr>
          <a:xfrm>
            <a:off x="3988614" y="2099917"/>
            <a:ext cx="7201813" cy="532756"/>
            <a:chOff x="4003396" y="7603"/>
            <a:chExt cx="7201813" cy="532756"/>
          </a:xfrm>
        </p:grpSpPr>
        <p:sp>
          <p:nvSpPr>
            <p:cNvPr id="19" name="Round Same Side Corner Rectangle 18"/>
            <p:cNvSpPr/>
            <p:nvPr/>
          </p:nvSpPr>
          <p:spPr>
            <a:xfrm rot="5400000">
              <a:off x="7379549" y="-3285301"/>
              <a:ext cx="479986" cy="7171334"/>
            </a:xfrm>
            <a:prstGeom prst="round2Same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0" name="Round Same Side Corner Rectangle 4"/>
            <p:cNvSpPr/>
            <p:nvPr/>
          </p:nvSpPr>
          <p:spPr>
            <a:xfrm>
              <a:off x="4003396" y="7603"/>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IN" sz="1600" b="0" i="0" kern="1200" dirty="0" smtClean="0"/>
                <a:t>The number of features or distinct traits that can be used to describe each item in a quantitative manner.</a:t>
              </a:r>
              <a:endParaRPr lang="en-US" sz="1600" b="0" kern="1200" dirty="0"/>
            </a:p>
          </p:txBody>
        </p:sp>
      </p:grpSp>
      <p:grpSp>
        <p:nvGrpSpPr>
          <p:cNvPr id="21" name="Group 20"/>
          <p:cNvGrpSpPr/>
          <p:nvPr/>
        </p:nvGrpSpPr>
        <p:grpSpPr>
          <a:xfrm>
            <a:off x="4003853" y="2853727"/>
            <a:ext cx="7171334" cy="479986"/>
            <a:chOff x="4033875" y="60373"/>
            <a:chExt cx="7171334" cy="479986"/>
          </a:xfrm>
        </p:grpSpPr>
        <p:sp>
          <p:nvSpPr>
            <p:cNvPr id="22" name="Round Same Side Corner Rectangle 21"/>
            <p:cNvSpPr/>
            <p:nvPr/>
          </p:nvSpPr>
          <p:spPr>
            <a:xfrm rot="5400000">
              <a:off x="7379549" y="-3285301"/>
              <a:ext cx="479986" cy="7171334"/>
            </a:xfrm>
            <a:prstGeom prst="round2Same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3" name="Round Same Side Corner Rectangle 4"/>
            <p:cNvSpPr/>
            <p:nvPr/>
          </p:nvSpPr>
          <p:spPr>
            <a:xfrm>
              <a:off x="4033876" y="83803"/>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IN" sz="1600" b="0" i="0" kern="1200" dirty="0" smtClean="0"/>
                <a:t>The number of features or distinct traits that can be used to describe each item in a quantitative manner.</a:t>
              </a:r>
              <a:endParaRPr lang="en-US" sz="1600" b="0" kern="1200" dirty="0"/>
            </a:p>
          </p:txBody>
        </p:sp>
      </p:grpSp>
      <p:grpSp>
        <p:nvGrpSpPr>
          <p:cNvPr id="24" name="Group 23"/>
          <p:cNvGrpSpPr/>
          <p:nvPr/>
        </p:nvGrpSpPr>
        <p:grpSpPr>
          <a:xfrm>
            <a:off x="4003853" y="3585247"/>
            <a:ext cx="7171334" cy="479986"/>
            <a:chOff x="4033875" y="1950320"/>
            <a:chExt cx="7171334" cy="479986"/>
          </a:xfrm>
        </p:grpSpPr>
        <p:sp>
          <p:nvSpPr>
            <p:cNvPr id="25" name="Round Same Side Corner Rectangle 24"/>
            <p:cNvSpPr/>
            <p:nvPr/>
          </p:nvSpPr>
          <p:spPr>
            <a:xfrm rot="5400000">
              <a:off x="7379549" y="-1395354"/>
              <a:ext cx="479986" cy="7171334"/>
            </a:xfrm>
            <a:prstGeom prst="round2Same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26" name="Round Same Side Corner Rectangle 4"/>
            <p:cNvSpPr/>
            <p:nvPr/>
          </p:nvSpPr>
          <p:spPr>
            <a:xfrm>
              <a:off x="4033876" y="1973749"/>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IN" sz="1400" b="0" i="0" kern="1200" dirty="0" smtClean="0"/>
                <a:t>Preparation of feature vector</a:t>
              </a:r>
              <a:endParaRPr lang="en-US" sz="1400" b="0" kern="1200" dirty="0"/>
            </a:p>
            <a:p>
              <a:pPr marL="57150" lvl="1" indent="-57150" algn="l" defTabSz="488950" rtl="0">
                <a:lnSpc>
                  <a:spcPct val="90000"/>
                </a:lnSpc>
                <a:spcBef>
                  <a:spcPct val="0"/>
                </a:spcBef>
                <a:spcAft>
                  <a:spcPct val="15000"/>
                </a:spcAft>
                <a:buChar char="••"/>
              </a:pPr>
              <a:r>
                <a:rPr lang="en-IN" sz="1400" b="0" i="0" kern="1200" dirty="0" smtClean="0"/>
                <a:t>Transforms the data in the high-dimensional space to a space of fewer dimensions.</a:t>
              </a:r>
              <a:endParaRPr lang="en-US" sz="1400" b="0" kern="1200" dirty="0"/>
            </a:p>
          </p:txBody>
        </p:sp>
      </p:grpSp>
      <p:grpSp>
        <p:nvGrpSpPr>
          <p:cNvPr id="27" name="Group 26"/>
          <p:cNvGrpSpPr/>
          <p:nvPr/>
        </p:nvGrpSpPr>
        <p:grpSpPr>
          <a:xfrm>
            <a:off x="4003853" y="4301527"/>
            <a:ext cx="7171334" cy="479986"/>
            <a:chOff x="4033875" y="2580302"/>
            <a:chExt cx="7171334" cy="479986"/>
          </a:xfrm>
        </p:grpSpPr>
        <p:sp>
          <p:nvSpPr>
            <p:cNvPr id="28" name="Round Same Side Corner Rectangle 27"/>
            <p:cNvSpPr/>
            <p:nvPr/>
          </p:nvSpPr>
          <p:spPr>
            <a:xfrm rot="5400000">
              <a:off x="7379549" y="-765372"/>
              <a:ext cx="479986" cy="7171334"/>
            </a:xfrm>
            <a:prstGeom prst="round2SameRect">
              <a:avLst/>
            </a:pr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sp>
        <p:sp>
          <p:nvSpPr>
            <p:cNvPr id="29" name="Round Same Side Corner Rectangle 4"/>
            <p:cNvSpPr/>
            <p:nvPr/>
          </p:nvSpPr>
          <p:spPr>
            <a:xfrm>
              <a:off x="4033876" y="2603732"/>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IN" sz="1600" b="0" i="0" kern="1200" dirty="0" smtClean="0"/>
                <a:t>Set of data to discover potentially predictive relationships. </a:t>
              </a:r>
              <a:endParaRPr lang="en-US" sz="1600" b="0" kern="1200" dirty="0"/>
            </a:p>
          </p:txBody>
        </p:sp>
      </p:grpSp>
      <p:grpSp>
        <p:nvGrpSpPr>
          <p:cNvPr id="30" name="Group 29"/>
          <p:cNvGrpSpPr/>
          <p:nvPr/>
        </p:nvGrpSpPr>
        <p:grpSpPr>
          <a:xfrm>
            <a:off x="3988613" y="4972087"/>
            <a:ext cx="7171334" cy="479986"/>
            <a:chOff x="4033875" y="3210284"/>
            <a:chExt cx="7171334" cy="479986"/>
          </a:xfrm>
        </p:grpSpPr>
        <p:sp>
          <p:nvSpPr>
            <p:cNvPr id="31" name="Round Same Side Corner Rectangle 30"/>
            <p:cNvSpPr/>
            <p:nvPr/>
          </p:nvSpPr>
          <p:spPr>
            <a:xfrm rot="5400000">
              <a:off x="7379549" y="-135390"/>
              <a:ext cx="479986" cy="7171334"/>
            </a:xfrm>
            <a:prstGeom prst="round2Same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32" name="Round Same Side Corner Rectangle 4"/>
            <p:cNvSpPr/>
            <p:nvPr/>
          </p:nvSpPr>
          <p:spPr>
            <a:xfrm>
              <a:off x="4033876" y="3233714"/>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600" b="0" kern="1200" dirty="0" smtClean="0"/>
                <a:t>Set of data to validate the predictive relationship</a:t>
              </a:r>
              <a:endParaRPr lang="en-US" sz="1600" b="0" kern="1200" dirty="0"/>
            </a:p>
          </p:txBody>
        </p:sp>
      </p:grpSp>
      <p:grpSp>
        <p:nvGrpSpPr>
          <p:cNvPr id="33" name="Group 32"/>
          <p:cNvGrpSpPr/>
          <p:nvPr/>
        </p:nvGrpSpPr>
        <p:grpSpPr>
          <a:xfrm>
            <a:off x="3973373" y="5688367"/>
            <a:ext cx="7171334" cy="479986"/>
            <a:chOff x="4033875" y="3840265"/>
            <a:chExt cx="7171334" cy="479986"/>
          </a:xfrm>
        </p:grpSpPr>
        <p:sp>
          <p:nvSpPr>
            <p:cNvPr id="34" name="Round Same Side Corner Rectangle 33"/>
            <p:cNvSpPr/>
            <p:nvPr/>
          </p:nvSpPr>
          <p:spPr>
            <a:xfrm rot="5400000">
              <a:off x="7379549" y="494591"/>
              <a:ext cx="479986" cy="7171334"/>
            </a:xfrm>
            <a:prstGeom prst="round2SameRect">
              <a:avLst/>
            </a:pr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35" name="Round Same Side Corner Rectangle 4"/>
            <p:cNvSpPr/>
            <p:nvPr/>
          </p:nvSpPr>
          <p:spPr>
            <a:xfrm>
              <a:off x="4033876" y="3863696"/>
              <a:ext cx="7147903" cy="4331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57150" lvl="1" indent="-57150" algn="l" defTabSz="488950" rtl="0">
                <a:lnSpc>
                  <a:spcPct val="90000"/>
                </a:lnSpc>
                <a:spcBef>
                  <a:spcPct val="0"/>
                </a:spcBef>
                <a:spcAft>
                  <a:spcPct val="15000"/>
                </a:spcAft>
                <a:buChar char="••"/>
              </a:pPr>
              <a:r>
                <a:rPr lang="en-US" sz="1600" b="0" kern="1200" dirty="0" smtClean="0"/>
                <a:t>Evaluating the performance based on statistical metric</a:t>
              </a:r>
              <a:endParaRPr lang="en-US" sz="1600" b="0" kern="1200" dirty="0"/>
            </a:p>
            <a:p>
              <a:pPr marL="57150" lvl="1" indent="-57150" algn="l" defTabSz="488950" rtl="0">
                <a:lnSpc>
                  <a:spcPct val="90000"/>
                </a:lnSpc>
                <a:spcBef>
                  <a:spcPct val="0"/>
                </a:spcBef>
                <a:spcAft>
                  <a:spcPct val="15000"/>
                </a:spcAft>
                <a:buChar char="••"/>
              </a:pPr>
              <a:endParaRPr lang="en-US" sz="1100" b="0" kern="1200" dirty="0">
                <a:solidFill>
                  <a:schemeClr val="tx1"/>
                </a:solidFill>
              </a:endParaRPr>
            </a:p>
          </p:txBody>
        </p:sp>
      </p:grpSp>
    </p:spTree>
    <p:extLst>
      <p:ext uri="{BB962C8B-B14F-4D97-AF65-F5344CB8AC3E}">
        <p14:creationId xmlns:p14="http://schemas.microsoft.com/office/powerpoint/2010/main" xmlns="" val="2872764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501139" y="47401"/>
            <a:ext cx="11634356" cy="1293962"/>
            <a:chOff x="557644" y="1"/>
            <a:chExt cx="11634356" cy="1293962"/>
          </a:xfrm>
        </p:grpSpPr>
        <p:grpSp>
          <p:nvGrpSpPr>
            <p:cNvPr id="6" name="Group 5"/>
            <p:cNvGrpSpPr/>
            <p:nvPr/>
          </p:nvGrpSpPr>
          <p:grpSpPr>
            <a:xfrm>
              <a:off x="3179913" y="281625"/>
              <a:ext cx="5325035" cy="853515"/>
              <a:chOff x="3205793" y="21796"/>
              <a:chExt cx="5325035" cy="853515"/>
            </a:xfrm>
          </p:grpSpPr>
          <p:sp>
            <p:nvSpPr>
              <p:cNvPr id="10" name="TextBox 9"/>
              <p:cNvSpPr txBox="1"/>
              <p:nvPr/>
            </p:nvSpPr>
            <p:spPr>
              <a:xfrm>
                <a:off x="3205793" y="352091"/>
                <a:ext cx="5325035" cy="523220"/>
              </a:xfrm>
              <a:prstGeom prst="rect">
                <a:avLst/>
              </a:prstGeom>
              <a:noFill/>
            </p:spPr>
            <p:txBody>
              <a:bodyPr wrap="square" rtlCol="0">
                <a:spAutoFit/>
              </a:bodyPr>
              <a:lstStyle/>
              <a:p>
                <a:pPr algn="ctr"/>
                <a:endParaRPr lang="en-US" sz="2800" spc="100" dirty="0">
                  <a:solidFill>
                    <a:srgbClr val="44546A"/>
                  </a:solidFill>
                  <a:latin typeface="Montserrat" panose="02000505000000020004" pitchFamily="2" charset="0"/>
                </a:endParaRPr>
              </a:p>
            </p:txBody>
          </p:sp>
          <p:sp>
            <p:nvSpPr>
              <p:cNvPr id="11" name="TextBox 10"/>
              <p:cNvSpPr txBox="1"/>
              <p:nvPr/>
            </p:nvSpPr>
            <p:spPr>
              <a:xfrm>
                <a:off x="5969132" y="21796"/>
                <a:ext cx="184731" cy="261610"/>
              </a:xfrm>
              <a:prstGeom prst="rect">
                <a:avLst/>
              </a:prstGeom>
              <a:noFill/>
            </p:spPr>
            <p:txBody>
              <a:bodyPr wrap="none" rtlCol="0">
                <a:spAutoFit/>
              </a:bodyPr>
              <a:lstStyle/>
              <a:p>
                <a:pPr algn="ctr"/>
                <a:endParaRPr lang="en-US" sz="1100" spc="200" dirty="0">
                  <a:solidFill>
                    <a:prstClr val="black"/>
                  </a:solidFill>
                  <a:latin typeface="Raleway" panose="020B0503030101060003" pitchFamily="34" charset="0"/>
                  <a:ea typeface="Roboto Medium" charset="0"/>
                  <a:cs typeface="Poppins" panose="02000000000000000000" pitchFamily="2" charset="0"/>
                </a:endParaRPr>
              </a:p>
            </p:txBody>
          </p:sp>
        </p:grpSp>
        <p:grpSp>
          <p:nvGrpSpPr>
            <p:cNvPr id="7" name="Group 6"/>
            <p:cNvGrpSpPr/>
            <p:nvPr/>
          </p:nvGrpSpPr>
          <p:grpSpPr>
            <a:xfrm>
              <a:off x="557644" y="1"/>
              <a:ext cx="11634356" cy="1293962"/>
              <a:chOff x="557644" y="1"/>
              <a:chExt cx="11634356" cy="1293962"/>
            </a:xfrm>
          </p:grpSpPr>
          <p:pic>
            <p:nvPicPr>
              <p:cNvPr id="8" name="Picture 7"/>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9" name="Rectangle 8"/>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grpSp>
      </p:grpSp>
      <p:sp>
        <p:nvSpPr>
          <p:cNvPr id="12" name="Title 11"/>
          <p:cNvSpPr>
            <a:spLocks noGrp="1"/>
          </p:cNvSpPr>
          <p:nvPr>
            <p:ph type="title"/>
          </p:nvPr>
        </p:nvSpPr>
        <p:spPr>
          <a:xfrm>
            <a:off x="426720" y="0"/>
            <a:ext cx="10149840" cy="1249680"/>
          </a:xfrm>
        </p:spPr>
        <p:txBody>
          <a:bodyPr>
            <a:normAutofit/>
          </a:bodyPr>
          <a:lstStyle/>
          <a:p>
            <a:r>
              <a:rPr lang="en-US" sz="2800" dirty="0" smtClean="0"/>
              <a:t/>
            </a:r>
            <a:br>
              <a:rPr lang="en-US" sz="2800" dirty="0" smtClean="0"/>
            </a:br>
            <a:r>
              <a:rPr lang="en-US" sz="2800" dirty="0" smtClean="0"/>
              <a:t/>
            </a:r>
            <a:br>
              <a:rPr lang="en-US" sz="2800" dirty="0" smtClean="0"/>
            </a:br>
            <a:r>
              <a:rPr lang="en-US" sz="2800" dirty="0" smtClean="0"/>
              <a:t>Machine Learning: Solving Problems Big, Small, and Prickly</a:t>
            </a:r>
            <a:endParaRPr lang="en-US" sz="2800" dirty="0"/>
          </a:p>
        </p:txBody>
      </p:sp>
      <p:pic>
        <p:nvPicPr>
          <p:cNvPr id="15" name="Content Placeholder 3">
            <a:hlinkClick r:id="rId8"/>
          </p:cNvPr>
          <p:cNvPicPr>
            <a:picLocks noChangeAspect="1"/>
          </p:cNvPicPr>
          <p:nvPr/>
        </p:nvPicPr>
        <p:blipFill>
          <a:blip r:embed="rId9"/>
          <a:stretch>
            <a:fillRect/>
          </a:stretch>
        </p:blipFill>
        <p:spPr>
          <a:xfrm>
            <a:off x="792480" y="1600200"/>
            <a:ext cx="10728960" cy="4846320"/>
          </a:xfrm>
          <a:prstGeom prst="rect">
            <a:avLst/>
          </a:prstGeom>
        </p:spPr>
      </p:pic>
    </p:spTree>
    <p:extLst>
      <p:ext uri="{BB962C8B-B14F-4D97-AF65-F5344CB8AC3E}">
        <p14:creationId xmlns:p14="http://schemas.microsoft.com/office/powerpoint/2010/main" xmlns="" val="3262397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7644" y="226682"/>
            <a:ext cx="11634356" cy="1293962"/>
            <a:chOff x="557644" y="1"/>
            <a:chExt cx="11634356" cy="1293962"/>
          </a:xfrm>
        </p:grpSpPr>
        <p:grpSp>
          <p:nvGrpSpPr>
            <p:cNvPr id="3" name="Group 2"/>
            <p:cNvGrpSpPr/>
            <p:nvPr/>
          </p:nvGrpSpPr>
          <p:grpSpPr>
            <a:xfrm>
              <a:off x="3179913" y="281625"/>
              <a:ext cx="5325035" cy="853515"/>
              <a:chOff x="3205793" y="21796"/>
              <a:chExt cx="5325035" cy="853515"/>
            </a:xfrm>
          </p:grpSpPr>
          <p:sp>
            <p:nvSpPr>
              <p:cNvPr id="7" name="TextBox 6"/>
              <p:cNvSpPr txBox="1"/>
              <p:nvPr/>
            </p:nvSpPr>
            <p:spPr>
              <a:xfrm>
                <a:off x="3205793" y="352091"/>
                <a:ext cx="5325035" cy="523220"/>
              </a:xfrm>
              <a:prstGeom prst="rect">
                <a:avLst/>
              </a:prstGeom>
              <a:noFill/>
            </p:spPr>
            <p:txBody>
              <a:bodyPr wrap="square" rtlCol="0">
                <a:spAutoFit/>
              </a:bodyPr>
              <a:lstStyle/>
              <a:p>
                <a:pPr algn="ctr"/>
                <a:endParaRPr lang="en-US" sz="2800" spc="100" dirty="0">
                  <a:solidFill>
                    <a:srgbClr val="44546A"/>
                  </a:solidFill>
                  <a:latin typeface="Montserrat" panose="02000505000000020004" pitchFamily="2" charset="0"/>
                </a:endParaRPr>
              </a:p>
            </p:txBody>
          </p:sp>
          <p:sp>
            <p:nvSpPr>
              <p:cNvPr id="8" name="TextBox 7"/>
              <p:cNvSpPr txBox="1"/>
              <p:nvPr/>
            </p:nvSpPr>
            <p:spPr>
              <a:xfrm>
                <a:off x="5969132" y="21796"/>
                <a:ext cx="184731" cy="261610"/>
              </a:xfrm>
              <a:prstGeom prst="rect">
                <a:avLst/>
              </a:prstGeom>
              <a:noFill/>
            </p:spPr>
            <p:txBody>
              <a:bodyPr wrap="none" rtlCol="0">
                <a:spAutoFit/>
              </a:bodyPr>
              <a:lstStyle/>
              <a:p>
                <a:pPr algn="ctr"/>
                <a:endParaRPr lang="en-US" sz="1100" spc="200" dirty="0">
                  <a:solidFill>
                    <a:prstClr val="black"/>
                  </a:solidFill>
                  <a:latin typeface="Raleway" panose="020B0503030101060003" pitchFamily="34" charset="0"/>
                  <a:ea typeface="Roboto Medium" charset="0"/>
                  <a:cs typeface="Poppins" panose="02000000000000000000" pitchFamily="2" charset="0"/>
                </a:endParaRPr>
              </a:p>
            </p:txBody>
          </p:sp>
        </p:grpSp>
        <p:grpSp>
          <p:nvGrpSpPr>
            <p:cNvPr id="4" name="Group 3"/>
            <p:cNvGrpSpPr/>
            <p:nvPr/>
          </p:nvGrpSpPr>
          <p:grpSpPr>
            <a:xfrm>
              <a:off x="557644" y="1"/>
              <a:ext cx="11634356" cy="1293962"/>
              <a:chOff x="557644" y="1"/>
              <a:chExt cx="11634356" cy="1293962"/>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6" name="Rectangle 5"/>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grpSp>
      </p:grpSp>
      <p:sp>
        <p:nvSpPr>
          <p:cNvPr id="32" name="TextBox 31"/>
          <p:cNvSpPr txBox="1"/>
          <p:nvPr/>
        </p:nvSpPr>
        <p:spPr>
          <a:xfrm>
            <a:off x="9670361" y="3126051"/>
            <a:ext cx="2077375" cy="954107"/>
          </a:xfrm>
          <a:prstGeom prst="rect">
            <a:avLst/>
          </a:prstGeom>
          <a:noFill/>
        </p:spPr>
        <p:txBody>
          <a:bodyPr wrap="square" rtlCol="0">
            <a:spAutoFit/>
          </a:bodyPr>
          <a:lstStyle/>
          <a:p>
            <a:pPr algn="ctr"/>
            <a:endParaRPr lang="en-IN" sz="2800" dirty="0" smtClean="0">
              <a:solidFill>
                <a:srgbClr val="44546A"/>
              </a:solidFill>
              <a:latin typeface="Raleway" panose="020B0003030101060003" pitchFamily="34" charset="0"/>
            </a:endParaRPr>
          </a:p>
          <a:p>
            <a:pPr algn="ctr"/>
            <a:endParaRPr lang="en-US" sz="2800" dirty="0">
              <a:solidFill>
                <a:srgbClr val="44546A"/>
              </a:solidFill>
              <a:latin typeface="Raleway" panose="020B0003030101060003" pitchFamily="34" charset="0"/>
            </a:endParaRPr>
          </a:p>
        </p:txBody>
      </p:sp>
      <p:sp>
        <p:nvSpPr>
          <p:cNvPr id="10" name="Rectangle 9"/>
          <p:cNvSpPr/>
          <p:nvPr/>
        </p:nvSpPr>
        <p:spPr>
          <a:xfrm>
            <a:off x="489205" y="419580"/>
            <a:ext cx="8544583" cy="954107"/>
          </a:xfrm>
          <a:prstGeom prst="rect">
            <a:avLst/>
          </a:prstGeom>
        </p:spPr>
        <p:txBody>
          <a:bodyPr wrap="none">
            <a:spAutoFit/>
          </a:bodyPr>
          <a:lstStyle/>
          <a:p>
            <a:endParaRPr lang="en-US" sz="2800" dirty="0" smtClean="0"/>
          </a:p>
          <a:p>
            <a:r>
              <a:rPr lang="en-US" sz="2800" dirty="0" smtClean="0"/>
              <a:t>ML Terminologies with example Telecom Customer Churn</a:t>
            </a:r>
            <a:endParaRPr lang="en-IN" sz="2800" dirty="0">
              <a:solidFill>
                <a:prstClr val="black"/>
              </a:solidFill>
              <a:latin typeface="+mj-lt"/>
            </a:endParaRPr>
          </a:p>
        </p:txBody>
      </p:sp>
      <p:sp>
        <p:nvSpPr>
          <p:cNvPr id="11" name="Rectangle 10"/>
          <p:cNvSpPr/>
          <p:nvPr/>
        </p:nvSpPr>
        <p:spPr>
          <a:xfrm>
            <a:off x="993839" y="1564445"/>
            <a:ext cx="11198161" cy="1046440"/>
          </a:xfrm>
          <a:prstGeom prst="rect">
            <a:avLst/>
          </a:prstGeom>
        </p:spPr>
        <p:txBody>
          <a:bodyPr wrap="square">
            <a:spAutoFit/>
          </a:bodyPr>
          <a:lstStyle/>
          <a:p>
            <a:endParaRPr lang="en-IN" sz="4400" dirty="0">
              <a:solidFill>
                <a:prstClr val="black"/>
              </a:solidFill>
              <a:latin typeface="Calibri Light" panose="020F0302020204030204"/>
            </a:endParaRPr>
          </a:p>
          <a:p>
            <a:endParaRPr lang="en-IN" dirty="0">
              <a:solidFill>
                <a:prstClr val="black"/>
              </a:solidFill>
            </a:endParaRPr>
          </a:p>
        </p:txBody>
      </p:sp>
      <p:sp>
        <p:nvSpPr>
          <p:cNvPr id="21" name="Rectangle 20">
            <a:extLst>
              <a:ext uri="{FF2B5EF4-FFF2-40B4-BE49-F238E27FC236}">
                <a16:creationId xmlns:a16="http://schemas.microsoft.com/office/drawing/2014/main" xmlns="" id="{95C0D5DE-5F68-44DD-81E3-7ABA8CF69270}"/>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22" name="TextBox 28">
            <a:extLst>
              <a:ext uri="{FF2B5EF4-FFF2-40B4-BE49-F238E27FC236}">
                <a16:creationId xmlns:a16="http://schemas.microsoft.com/office/drawing/2014/main" xmlns="" id="{8CA08B0E-9D76-4C3E-9E78-0A07F1AD9E90}"/>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smtClean="0">
                <a:ln>
                  <a:noFill/>
                </a:ln>
                <a:solidFill>
                  <a:srgbClr val="FFFFFF"/>
                </a:solidFill>
                <a:effectLst/>
                <a:uLnTx/>
                <a:uFillTx/>
                <a:latin typeface="Roboto Regular"/>
                <a:ea typeface="ＭＳ Ｐゴシック" charset="0"/>
                <a:cs typeface="Roboto Regular"/>
              </a:rPr>
              <a:t>19</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grpSp>
        <p:nvGrpSpPr>
          <p:cNvPr id="19" name="Group 18"/>
          <p:cNvGrpSpPr/>
          <p:nvPr/>
        </p:nvGrpSpPr>
        <p:grpSpPr>
          <a:xfrm>
            <a:off x="615773" y="1513568"/>
            <a:ext cx="2744648" cy="599983"/>
            <a:chOff x="0" y="374"/>
            <a:chExt cx="4033875" cy="599983"/>
          </a:xfrm>
        </p:grpSpPr>
        <p:sp>
          <p:nvSpPr>
            <p:cNvPr id="20" name="Rounded Rectangle 19"/>
            <p:cNvSpPr/>
            <p:nvPr/>
          </p:nvSpPr>
          <p:spPr>
            <a:xfrm>
              <a:off x="0" y="374"/>
              <a:ext cx="4033875" cy="59998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Rounded Rectangle 4"/>
            <p:cNvSpPr/>
            <p:nvPr/>
          </p:nvSpPr>
          <p:spPr>
            <a:xfrm>
              <a:off x="29289" y="29663"/>
              <a:ext cx="3975297"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IN" sz="1600" b="0" i="0" kern="1200" dirty="0" smtClean="0"/>
                <a:t>Raw Features</a:t>
              </a:r>
              <a:endParaRPr lang="en-US" sz="1600" b="0" kern="1200" dirty="0"/>
            </a:p>
          </p:txBody>
        </p:sp>
      </p:grpSp>
      <p:sp>
        <p:nvSpPr>
          <p:cNvPr id="24" name="TextBox 23"/>
          <p:cNvSpPr txBox="1"/>
          <p:nvPr/>
        </p:nvSpPr>
        <p:spPr>
          <a:xfrm>
            <a:off x="585292" y="2188560"/>
            <a:ext cx="2724722" cy="1323439"/>
          </a:xfrm>
          <a:prstGeom prst="rect">
            <a:avLst/>
          </a:prstGeom>
          <a:noFill/>
        </p:spPr>
        <p:txBody>
          <a:bodyPr wrap="square" rtlCol="0">
            <a:spAutoFit/>
          </a:bodyPr>
          <a:lstStyle/>
          <a:p>
            <a:r>
              <a:rPr lang="en-US" sz="1600" dirty="0" smtClean="0"/>
              <a:t>Demographics, usage pattern, Customer satisfaction, call quality, Competitor info, Sentiment etc.</a:t>
            </a:r>
          </a:p>
          <a:p>
            <a:endParaRPr lang="en-GB" sz="1600" dirty="0"/>
          </a:p>
        </p:txBody>
      </p:sp>
      <p:grpSp>
        <p:nvGrpSpPr>
          <p:cNvPr id="25" name="Group 24"/>
          <p:cNvGrpSpPr/>
          <p:nvPr/>
        </p:nvGrpSpPr>
        <p:grpSpPr>
          <a:xfrm>
            <a:off x="618117" y="3251669"/>
            <a:ext cx="2743200" cy="599983"/>
            <a:chOff x="0" y="1890320"/>
            <a:chExt cx="4033875" cy="599983"/>
          </a:xfrm>
        </p:grpSpPr>
        <p:sp>
          <p:nvSpPr>
            <p:cNvPr id="26" name="Rounded Rectangle 25"/>
            <p:cNvSpPr/>
            <p:nvPr/>
          </p:nvSpPr>
          <p:spPr>
            <a:xfrm>
              <a:off x="0" y="1890320"/>
              <a:ext cx="4033875" cy="599983"/>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7" name="Rounded Rectangle 4"/>
            <p:cNvSpPr/>
            <p:nvPr/>
          </p:nvSpPr>
          <p:spPr>
            <a:xfrm>
              <a:off x="29289" y="1919609"/>
              <a:ext cx="3975297"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IN" sz="1600" b="0" i="0" kern="1200" dirty="0" smtClean="0"/>
                <a:t>Feature extraction</a:t>
              </a:r>
              <a:endParaRPr lang="en-US" sz="1600" b="0" kern="1200" dirty="0"/>
            </a:p>
          </p:txBody>
        </p:sp>
      </p:grpSp>
      <p:sp>
        <p:nvSpPr>
          <p:cNvPr id="28" name="TextBox 27"/>
          <p:cNvSpPr txBox="1"/>
          <p:nvPr/>
        </p:nvSpPr>
        <p:spPr>
          <a:xfrm>
            <a:off x="561556" y="3951141"/>
            <a:ext cx="2724722" cy="1323439"/>
          </a:xfrm>
          <a:prstGeom prst="rect">
            <a:avLst/>
          </a:prstGeom>
          <a:noFill/>
        </p:spPr>
        <p:txBody>
          <a:bodyPr wrap="square" rtlCol="0">
            <a:spAutoFit/>
          </a:bodyPr>
          <a:lstStyle/>
          <a:p>
            <a:r>
              <a:rPr lang="en-US" sz="1600" dirty="0" smtClean="0"/>
              <a:t>Process of transforming raw data into representative information for a given customer. </a:t>
            </a:r>
          </a:p>
          <a:p>
            <a:r>
              <a:rPr lang="en-US" sz="1600" dirty="0" smtClean="0"/>
              <a:t>Ex: %</a:t>
            </a:r>
            <a:r>
              <a:rPr lang="en-US" sz="1600" dirty="0" err="1" smtClean="0"/>
              <a:t>ge</a:t>
            </a:r>
            <a:r>
              <a:rPr lang="en-US" sz="1600" dirty="0" smtClean="0"/>
              <a:t> drop in </a:t>
            </a:r>
            <a:r>
              <a:rPr lang="en-US" sz="1600" dirty="0" err="1" smtClean="0"/>
              <a:t>MoM</a:t>
            </a:r>
            <a:r>
              <a:rPr lang="en-US" sz="1600" dirty="0" smtClean="0"/>
              <a:t> usage</a:t>
            </a:r>
            <a:endParaRPr lang="en-GB" sz="1600" dirty="0"/>
          </a:p>
        </p:txBody>
      </p:sp>
      <p:grpSp>
        <p:nvGrpSpPr>
          <p:cNvPr id="29" name="Group 28"/>
          <p:cNvGrpSpPr/>
          <p:nvPr/>
        </p:nvGrpSpPr>
        <p:grpSpPr>
          <a:xfrm>
            <a:off x="587637" y="5254280"/>
            <a:ext cx="2743200" cy="599983"/>
            <a:chOff x="0" y="1260338"/>
            <a:chExt cx="2743200" cy="599983"/>
          </a:xfrm>
        </p:grpSpPr>
        <p:sp>
          <p:nvSpPr>
            <p:cNvPr id="30" name="Rounded Rectangle 29"/>
            <p:cNvSpPr/>
            <p:nvPr/>
          </p:nvSpPr>
          <p:spPr>
            <a:xfrm>
              <a:off x="0" y="1260338"/>
              <a:ext cx="2743200" cy="599983"/>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31" name="Rounded Rectangle 4"/>
            <p:cNvSpPr/>
            <p:nvPr/>
          </p:nvSpPr>
          <p:spPr>
            <a:xfrm>
              <a:off x="29290" y="1289627"/>
              <a:ext cx="2693994"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IN" sz="1600" b="0" i="0" kern="1200" dirty="0" smtClean="0"/>
                <a:t>Feature vector </a:t>
              </a:r>
              <a:endParaRPr lang="en-US" sz="1600" b="0" kern="1200" dirty="0"/>
            </a:p>
          </p:txBody>
        </p:sp>
      </p:grpSp>
      <p:sp>
        <p:nvSpPr>
          <p:cNvPr id="33" name="TextBox 32"/>
          <p:cNvSpPr txBox="1"/>
          <p:nvPr/>
        </p:nvSpPr>
        <p:spPr>
          <a:xfrm>
            <a:off x="692878" y="5929272"/>
            <a:ext cx="2724722" cy="584775"/>
          </a:xfrm>
          <a:prstGeom prst="rect">
            <a:avLst/>
          </a:prstGeom>
          <a:noFill/>
        </p:spPr>
        <p:txBody>
          <a:bodyPr wrap="square" rtlCol="0">
            <a:spAutoFit/>
          </a:bodyPr>
          <a:lstStyle/>
          <a:p>
            <a:r>
              <a:rPr lang="en-US" sz="1600" dirty="0" smtClean="0"/>
              <a:t>Summary representation of attributes of each customer</a:t>
            </a:r>
            <a:endParaRPr lang="en-GB" sz="1600" dirty="0"/>
          </a:p>
        </p:txBody>
      </p:sp>
      <p:cxnSp>
        <p:nvCxnSpPr>
          <p:cNvPr id="34" name="Straight Connector 33"/>
          <p:cNvCxnSpPr/>
          <p:nvPr/>
        </p:nvCxnSpPr>
        <p:spPr>
          <a:xfrm rot="5400000">
            <a:off x="967740" y="3970020"/>
            <a:ext cx="4907280" cy="45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Curved Up Arrow 36"/>
          <p:cNvSpPr/>
          <p:nvPr/>
        </p:nvSpPr>
        <p:spPr>
          <a:xfrm>
            <a:off x="3018094" y="5861841"/>
            <a:ext cx="2582606" cy="559552"/>
          </a:xfrm>
          <a:prstGeom prst="curvedUpArrow">
            <a:avLst>
              <a:gd name="adj1" fmla="val 25000"/>
              <a:gd name="adj2" fmla="val 78827"/>
              <a:gd name="adj3" fmla="val 31128"/>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38" name="Picture 37"/>
          <p:cNvPicPr>
            <a:picLocks noChangeAspect="1"/>
          </p:cNvPicPr>
          <p:nvPr/>
        </p:nvPicPr>
        <p:blipFill>
          <a:blip r:embed="rId4"/>
          <a:stretch>
            <a:fillRect/>
          </a:stretch>
        </p:blipFill>
        <p:spPr>
          <a:xfrm>
            <a:off x="4739640" y="4621299"/>
            <a:ext cx="1813560" cy="1170149"/>
          </a:xfrm>
          <a:prstGeom prst="rect">
            <a:avLst/>
          </a:prstGeom>
        </p:spPr>
      </p:pic>
      <p:grpSp>
        <p:nvGrpSpPr>
          <p:cNvPr id="39" name="Group 38"/>
          <p:cNvGrpSpPr/>
          <p:nvPr/>
        </p:nvGrpSpPr>
        <p:grpSpPr>
          <a:xfrm>
            <a:off x="5611859" y="2584800"/>
            <a:ext cx="2743200" cy="599983"/>
            <a:chOff x="-2" y="630356"/>
            <a:chExt cx="4323616" cy="599983"/>
          </a:xfrm>
        </p:grpSpPr>
        <p:sp>
          <p:nvSpPr>
            <p:cNvPr id="40" name="Rounded Rectangle 39"/>
            <p:cNvSpPr/>
            <p:nvPr/>
          </p:nvSpPr>
          <p:spPr>
            <a:xfrm>
              <a:off x="-2" y="630356"/>
              <a:ext cx="4323616" cy="599983"/>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41" name="Rounded Rectangle 4"/>
            <p:cNvSpPr/>
            <p:nvPr/>
          </p:nvSpPr>
          <p:spPr>
            <a:xfrm>
              <a:off x="29289" y="659645"/>
              <a:ext cx="3975296"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IN" sz="1600" b="0" i="0" kern="1200" dirty="0" smtClean="0"/>
                <a:t>Samples</a:t>
              </a:r>
              <a:endParaRPr lang="en-US" sz="1600" b="0" kern="1200" dirty="0"/>
            </a:p>
          </p:txBody>
        </p:sp>
      </p:grpSp>
      <p:sp>
        <p:nvSpPr>
          <p:cNvPr id="47" name="TextBox 46"/>
          <p:cNvSpPr txBox="1"/>
          <p:nvPr/>
        </p:nvSpPr>
        <p:spPr>
          <a:xfrm>
            <a:off x="5754368" y="1823290"/>
            <a:ext cx="2411927" cy="861774"/>
          </a:xfrm>
          <a:prstGeom prst="rect">
            <a:avLst/>
          </a:prstGeom>
          <a:noFill/>
        </p:spPr>
        <p:txBody>
          <a:bodyPr wrap="square" rtlCol="0">
            <a:spAutoFit/>
          </a:bodyPr>
          <a:lstStyle/>
          <a:p>
            <a:r>
              <a:rPr lang="en-US" sz="1600" dirty="0" smtClean="0"/>
              <a:t>Subset of customer base for analysis</a:t>
            </a:r>
          </a:p>
          <a:p>
            <a:endParaRPr lang="en-GB" dirty="0"/>
          </a:p>
        </p:txBody>
      </p:sp>
      <p:grpSp>
        <p:nvGrpSpPr>
          <p:cNvPr id="48" name="Group 47"/>
          <p:cNvGrpSpPr/>
          <p:nvPr/>
        </p:nvGrpSpPr>
        <p:grpSpPr>
          <a:xfrm>
            <a:off x="4663943" y="3589117"/>
            <a:ext cx="1931572" cy="599983"/>
            <a:chOff x="0" y="2520303"/>
            <a:chExt cx="4033875" cy="599983"/>
          </a:xfrm>
        </p:grpSpPr>
        <p:sp>
          <p:nvSpPr>
            <p:cNvPr id="49" name="Rounded Rectangle 48"/>
            <p:cNvSpPr/>
            <p:nvPr/>
          </p:nvSpPr>
          <p:spPr>
            <a:xfrm>
              <a:off x="0" y="2520303"/>
              <a:ext cx="4033875" cy="599983"/>
            </a:xfrm>
            <a:prstGeom prst="roundRect">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50" name="Rounded Rectangle 4"/>
            <p:cNvSpPr/>
            <p:nvPr/>
          </p:nvSpPr>
          <p:spPr>
            <a:xfrm>
              <a:off x="29289" y="2549592"/>
              <a:ext cx="3975297"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IN" sz="1600" b="0" i="0" kern="1200" dirty="0" smtClean="0"/>
                <a:t>Training set </a:t>
              </a:r>
              <a:endParaRPr lang="en-US" sz="1600" b="0" kern="1200" dirty="0"/>
            </a:p>
          </p:txBody>
        </p:sp>
      </p:grpSp>
      <p:grpSp>
        <p:nvGrpSpPr>
          <p:cNvPr id="51" name="Group 50"/>
          <p:cNvGrpSpPr/>
          <p:nvPr/>
        </p:nvGrpSpPr>
        <p:grpSpPr>
          <a:xfrm>
            <a:off x="7212044" y="3600998"/>
            <a:ext cx="1978838" cy="599983"/>
            <a:chOff x="0" y="3150285"/>
            <a:chExt cx="4033875" cy="599983"/>
          </a:xfrm>
        </p:grpSpPr>
        <p:sp>
          <p:nvSpPr>
            <p:cNvPr id="52" name="Rounded Rectangle 51"/>
            <p:cNvSpPr/>
            <p:nvPr/>
          </p:nvSpPr>
          <p:spPr>
            <a:xfrm>
              <a:off x="0" y="3150285"/>
              <a:ext cx="4033875" cy="59998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3" name="Rounded Rectangle 4"/>
            <p:cNvSpPr/>
            <p:nvPr/>
          </p:nvSpPr>
          <p:spPr>
            <a:xfrm>
              <a:off x="29289" y="3179574"/>
              <a:ext cx="3975297"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0" kern="1200" dirty="0" smtClean="0"/>
                <a:t>Test/Validate set</a:t>
              </a:r>
              <a:endParaRPr lang="en-US" sz="1600" b="0" kern="1200" dirty="0"/>
            </a:p>
          </p:txBody>
        </p:sp>
      </p:grpSp>
      <p:sp>
        <p:nvSpPr>
          <p:cNvPr id="54" name="Left-Right Arrow 53"/>
          <p:cNvSpPr/>
          <p:nvPr/>
        </p:nvSpPr>
        <p:spPr>
          <a:xfrm>
            <a:off x="6578824" y="3778728"/>
            <a:ext cx="640404" cy="175400"/>
          </a:xfrm>
          <a:prstGeom prst="lef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6846571" y="3224010"/>
            <a:ext cx="114300" cy="51053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Left Arrow 55"/>
          <p:cNvSpPr/>
          <p:nvPr/>
        </p:nvSpPr>
        <p:spPr>
          <a:xfrm>
            <a:off x="3572150" y="3707301"/>
            <a:ext cx="978408" cy="484632"/>
          </a:xfrm>
          <a:prstGeom prst="lef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p:cNvPicPr>
            <a:picLocks noChangeAspect="1"/>
          </p:cNvPicPr>
          <p:nvPr/>
        </p:nvPicPr>
        <p:blipFill>
          <a:blip r:embed="rId5"/>
          <a:stretch>
            <a:fillRect/>
          </a:stretch>
        </p:blipFill>
        <p:spPr>
          <a:xfrm>
            <a:off x="9305925" y="4581163"/>
            <a:ext cx="2886075" cy="1581150"/>
          </a:xfrm>
          <a:prstGeom prst="rect">
            <a:avLst/>
          </a:prstGeom>
        </p:spPr>
      </p:pic>
      <p:grpSp>
        <p:nvGrpSpPr>
          <p:cNvPr id="58" name="Group 57"/>
          <p:cNvGrpSpPr/>
          <p:nvPr/>
        </p:nvGrpSpPr>
        <p:grpSpPr>
          <a:xfrm>
            <a:off x="9409980" y="3944283"/>
            <a:ext cx="2353369" cy="738334"/>
            <a:chOff x="29289" y="3612627"/>
            <a:chExt cx="5051361" cy="738334"/>
          </a:xfrm>
        </p:grpSpPr>
        <p:sp>
          <p:nvSpPr>
            <p:cNvPr id="59" name="Rounded Rectangle 58"/>
            <p:cNvSpPr/>
            <p:nvPr/>
          </p:nvSpPr>
          <p:spPr>
            <a:xfrm>
              <a:off x="1046775" y="3612627"/>
              <a:ext cx="4033875" cy="599983"/>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60" name="Rounded Rectangle 4"/>
            <p:cNvSpPr/>
            <p:nvPr/>
          </p:nvSpPr>
          <p:spPr>
            <a:xfrm>
              <a:off x="29289" y="3809556"/>
              <a:ext cx="3975297" cy="5414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rtl="0">
                <a:lnSpc>
                  <a:spcPct val="90000"/>
                </a:lnSpc>
                <a:spcBef>
                  <a:spcPct val="0"/>
                </a:spcBef>
                <a:spcAft>
                  <a:spcPct val="35000"/>
                </a:spcAft>
              </a:pPr>
              <a:r>
                <a:rPr lang="en-US" sz="1600" b="0" kern="1200" dirty="0" smtClean="0"/>
                <a:t>Scoring</a:t>
              </a:r>
              <a:endParaRPr lang="en-US" sz="1600" b="0" kern="1200" dirty="0"/>
            </a:p>
          </p:txBody>
        </p:sp>
      </p:grpSp>
      <p:sp>
        <p:nvSpPr>
          <p:cNvPr id="61" name="Pentagon 60"/>
          <p:cNvSpPr/>
          <p:nvPr/>
        </p:nvSpPr>
        <p:spPr>
          <a:xfrm rot="1746529">
            <a:off x="8121533" y="4479274"/>
            <a:ext cx="978408" cy="254283"/>
          </a:xfrm>
          <a:prstGeom prst="homePlate">
            <a:avLst>
              <a:gd name="adj" fmla="val 6179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Pentagon 61"/>
          <p:cNvSpPr/>
          <p:nvPr/>
        </p:nvSpPr>
        <p:spPr>
          <a:xfrm>
            <a:off x="7269480" y="5181601"/>
            <a:ext cx="1253219" cy="264050"/>
          </a:xfrm>
          <a:prstGeom prst="homePlate">
            <a:avLst>
              <a:gd name="adj" fmla="val 6179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17184122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7644" y="1"/>
            <a:ext cx="11634356" cy="1293962"/>
            <a:chOff x="557644" y="1"/>
            <a:chExt cx="11634356" cy="1293962"/>
          </a:xfrm>
        </p:grpSpPr>
        <p:sp>
          <p:nvSpPr>
            <p:cNvPr id="7" name="TextBox 6"/>
            <p:cNvSpPr txBox="1"/>
            <p:nvPr/>
          </p:nvSpPr>
          <p:spPr>
            <a:xfrm>
              <a:off x="583606" y="486970"/>
              <a:ext cx="9231789" cy="646331"/>
            </a:xfrm>
            <a:prstGeom prst="rect">
              <a:avLst/>
            </a:prstGeom>
            <a:noFill/>
          </p:spPr>
          <p:txBody>
            <a:bodyPr wrap="square" rtlCol="0">
              <a:spAutoFit/>
            </a:bodyPr>
            <a:lstStyle/>
            <a:p>
              <a:endParaRPr lang="en-US" sz="3600" b="1" spc="100" dirty="0">
                <a:solidFill>
                  <a:srgbClr val="44546A"/>
                </a:solidFill>
                <a:latin typeface="Montserrat" panose="02000505000000020004" pitchFamily="2" charset="0"/>
              </a:endParaRPr>
            </a:p>
          </p:txBody>
        </p:sp>
        <p:grpSp>
          <p:nvGrpSpPr>
            <p:cNvPr id="4" name="Group 3"/>
            <p:cNvGrpSpPr/>
            <p:nvPr/>
          </p:nvGrpSpPr>
          <p:grpSpPr>
            <a:xfrm>
              <a:off x="557644" y="1"/>
              <a:ext cx="11634356" cy="1293962"/>
              <a:chOff x="557644" y="1"/>
              <a:chExt cx="11634356" cy="1293962"/>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6" name="Rectangle 5"/>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grpSp>
      </p:grpSp>
      <p:sp>
        <p:nvSpPr>
          <p:cNvPr id="42" name="Rectangle 41">
            <a:extLst>
              <a:ext uri="{FF2B5EF4-FFF2-40B4-BE49-F238E27FC236}">
                <a16:creationId xmlns:a16="http://schemas.microsoft.com/office/drawing/2014/main" xmlns="" id="{95C0D5DE-5F68-44DD-81E3-7ABA8CF69270}"/>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43" name="TextBox 28">
            <a:extLst>
              <a:ext uri="{FF2B5EF4-FFF2-40B4-BE49-F238E27FC236}">
                <a16:creationId xmlns:a16="http://schemas.microsoft.com/office/drawing/2014/main" xmlns="" id="{8CA08B0E-9D76-4C3E-9E78-0A07F1AD9E90}"/>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20</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sp>
        <p:nvSpPr>
          <p:cNvPr id="46" name="Rectangle 45"/>
          <p:cNvSpPr/>
          <p:nvPr/>
        </p:nvSpPr>
        <p:spPr>
          <a:xfrm>
            <a:off x="474186" y="638294"/>
            <a:ext cx="2728376" cy="523220"/>
          </a:xfrm>
          <a:prstGeom prst="rect">
            <a:avLst/>
          </a:prstGeom>
        </p:spPr>
        <p:txBody>
          <a:bodyPr wrap="none">
            <a:spAutoFit/>
          </a:bodyPr>
          <a:lstStyle/>
          <a:p>
            <a:r>
              <a:rPr lang="en-IN" sz="2800" dirty="0" smtClean="0"/>
              <a:t>Types of Learning</a:t>
            </a:r>
            <a:endParaRPr lang="en-US" sz="2800" dirty="0"/>
          </a:p>
        </p:txBody>
      </p:sp>
      <p:grpSp>
        <p:nvGrpSpPr>
          <p:cNvPr id="47" name="Group 46"/>
          <p:cNvGrpSpPr/>
          <p:nvPr/>
        </p:nvGrpSpPr>
        <p:grpSpPr>
          <a:xfrm>
            <a:off x="666106" y="1720850"/>
            <a:ext cx="3447552" cy="3416300"/>
            <a:chOff x="1326" y="0"/>
            <a:chExt cx="3447552" cy="3416300"/>
          </a:xfrm>
          <a:scene3d>
            <a:camera prst="orthographicFront"/>
            <a:lightRig rig="threePt" dir="t">
              <a:rot lat="0" lon="0" rev="7500000"/>
            </a:lightRig>
          </a:scene3d>
        </p:grpSpPr>
        <p:sp>
          <p:nvSpPr>
            <p:cNvPr id="54" name="Flowchart: Manual Operation 53"/>
            <p:cNvSpPr/>
            <p:nvPr/>
          </p:nvSpPr>
          <p:spPr>
            <a:xfrm rot="16200000">
              <a:off x="16952" y="-15626"/>
              <a:ext cx="3416300" cy="3447552"/>
            </a:xfrm>
            <a:prstGeom prst="flowChartManualOperation">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55" name="Flowchart: Manual Operation 4"/>
            <p:cNvSpPr/>
            <p:nvPr/>
          </p:nvSpPr>
          <p:spPr>
            <a:xfrm rot="21600000">
              <a:off x="1326" y="683260"/>
              <a:ext cx="3447552" cy="20497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9550" tIns="0" rIns="211472" bIns="0" numCol="1" spcCol="1270" anchor="ctr" anchorCtr="0">
              <a:noAutofit/>
            </a:bodyPr>
            <a:lstStyle/>
            <a:p>
              <a:pPr lvl="0" algn="ctr" defTabSz="1466850" rtl="0">
                <a:lnSpc>
                  <a:spcPct val="90000"/>
                </a:lnSpc>
                <a:spcBef>
                  <a:spcPct val="0"/>
                </a:spcBef>
                <a:spcAft>
                  <a:spcPct val="35000"/>
                </a:spcAft>
              </a:pPr>
              <a:r>
                <a:rPr lang="en-IN" sz="3300" b="1" i="0" kern="1200" dirty="0" smtClean="0"/>
                <a:t>Supervised Learning </a:t>
              </a:r>
              <a:endParaRPr lang="en-US" sz="3300" b="1" kern="1200" dirty="0"/>
            </a:p>
          </p:txBody>
        </p:sp>
      </p:grpSp>
      <p:grpSp>
        <p:nvGrpSpPr>
          <p:cNvPr id="48" name="Group 47"/>
          <p:cNvGrpSpPr/>
          <p:nvPr/>
        </p:nvGrpSpPr>
        <p:grpSpPr>
          <a:xfrm>
            <a:off x="4372224" y="1720850"/>
            <a:ext cx="3447552" cy="3416300"/>
            <a:chOff x="3707444" y="0"/>
            <a:chExt cx="3447552" cy="3416300"/>
          </a:xfrm>
          <a:scene3d>
            <a:camera prst="orthographicFront"/>
            <a:lightRig rig="threePt" dir="t">
              <a:rot lat="0" lon="0" rev="7500000"/>
            </a:lightRig>
          </a:scene3d>
        </p:grpSpPr>
        <p:sp>
          <p:nvSpPr>
            <p:cNvPr id="52" name="Flowchart: Manual Operation 51"/>
            <p:cNvSpPr/>
            <p:nvPr/>
          </p:nvSpPr>
          <p:spPr>
            <a:xfrm rot="16200000">
              <a:off x="3723070" y="-15626"/>
              <a:ext cx="3416300" cy="3447552"/>
            </a:xfrm>
            <a:prstGeom prst="flowChartManualOperation">
              <a:avLst/>
            </a:prstGeom>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53" name="Flowchart: Manual Operation 6"/>
            <p:cNvSpPr/>
            <p:nvPr/>
          </p:nvSpPr>
          <p:spPr>
            <a:xfrm rot="21600000">
              <a:off x="3707444" y="683260"/>
              <a:ext cx="3447552" cy="20497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9550" tIns="0" rIns="211472" bIns="0" numCol="1" spcCol="1270" anchor="ctr" anchorCtr="0">
              <a:noAutofit/>
            </a:bodyPr>
            <a:lstStyle/>
            <a:p>
              <a:pPr lvl="0" algn="ctr" defTabSz="1466850" rtl="0">
                <a:lnSpc>
                  <a:spcPct val="90000"/>
                </a:lnSpc>
                <a:spcBef>
                  <a:spcPct val="0"/>
                </a:spcBef>
                <a:spcAft>
                  <a:spcPct val="35000"/>
                </a:spcAft>
              </a:pPr>
              <a:r>
                <a:rPr lang="en-IN" sz="3300" b="1" i="0" kern="1200" dirty="0" smtClean="0"/>
                <a:t>Unsupervised Learning</a:t>
              </a:r>
              <a:endParaRPr lang="en-US" sz="3300" b="1" kern="1200" dirty="0"/>
            </a:p>
          </p:txBody>
        </p:sp>
      </p:grpSp>
      <p:grpSp>
        <p:nvGrpSpPr>
          <p:cNvPr id="49" name="Group 48"/>
          <p:cNvGrpSpPr/>
          <p:nvPr/>
        </p:nvGrpSpPr>
        <p:grpSpPr>
          <a:xfrm>
            <a:off x="8078342" y="1720850"/>
            <a:ext cx="3447552" cy="3416300"/>
            <a:chOff x="7413562" y="0"/>
            <a:chExt cx="3447552" cy="3416300"/>
          </a:xfrm>
          <a:scene3d>
            <a:camera prst="orthographicFront"/>
            <a:lightRig rig="threePt" dir="t">
              <a:rot lat="0" lon="0" rev="7500000"/>
            </a:lightRig>
          </a:scene3d>
        </p:grpSpPr>
        <p:sp>
          <p:nvSpPr>
            <p:cNvPr id="50" name="Flowchart: Manual Operation 49"/>
            <p:cNvSpPr/>
            <p:nvPr/>
          </p:nvSpPr>
          <p:spPr>
            <a:xfrm rot="16200000">
              <a:off x="7429188" y="-15626"/>
              <a:ext cx="3416300" cy="3447552"/>
            </a:xfrm>
            <a:prstGeom prst="flowChartManualOperation">
              <a:avLst/>
            </a:prstGeom>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51" name="Flowchart: Manual Operation 8"/>
            <p:cNvSpPr/>
            <p:nvPr/>
          </p:nvSpPr>
          <p:spPr>
            <a:xfrm rot="21600000">
              <a:off x="7413562" y="683260"/>
              <a:ext cx="3447552" cy="20497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09550" tIns="0" rIns="211472" bIns="0" numCol="1" spcCol="1270" anchor="ctr" anchorCtr="0">
              <a:noAutofit/>
            </a:bodyPr>
            <a:lstStyle/>
            <a:p>
              <a:pPr lvl="0" algn="ctr" defTabSz="1466850" rtl="0">
                <a:lnSpc>
                  <a:spcPct val="90000"/>
                </a:lnSpc>
                <a:spcBef>
                  <a:spcPct val="0"/>
                </a:spcBef>
                <a:spcAft>
                  <a:spcPct val="35000"/>
                </a:spcAft>
              </a:pPr>
              <a:r>
                <a:rPr lang="en-IN" sz="3300" b="1" i="0" kern="1200" dirty="0" smtClean="0"/>
                <a:t>Reinforcement Learning</a:t>
              </a:r>
              <a:endParaRPr lang="en-US" sz="3300" b="1" kern="1200" dirty="0"/>
            </a:p>
          </p:txBody>
        </p:sp>
      </p:grpSp>
      <p:sp>
        <p:nvSpPr>
          <p:cNvPr id="56" name="TextBox 55"/>
          <p:cNvSpPr txBox="1"/>
          <p:nvPr/>
        </p:nvSpPr>
        <p:spPr>
          <a:xfrm>
            <a:off x="926353" y="5386032"/>
            <a:ext cx="1935145" cy="369332"/>
          </a:xfrm>
          <a:prstGeom prst="rect">
            <a:avLst/>
          </a:prstGeom>
          <a:noFill/>
        </p:spPr>
        <p:txBody>
          <a:bodyPr wrap="none" rtlCol="0">
            <a:spAutoFit/>
          </a:bodyPr>
          <a:lstStyle/>
          <a:p>
            <a:r>
              <a:rPr lang="en-US" b="1" dirty="0" smtClean="0"/>
              <a:t>Face Detection</a:t>
            </a:r>
            <a:endParaRPr lang="en-GB" b="1" dirty="0"/>
          </a:p>
        </p:txBody>
      </p:sp>
      <p:sp>
        <p:nvSpPr>
          <p:cNvPr id="57" name="TextBox 56"/>
          <p:cNvSpPr txBox="1"/>
          <p:nvPr/>
        </p:nvSpPr>
        <p:spPr>
          <a:xfrm>
            <a:off x="5065226" y="5386032"/>
            <a:ext cx="1346844" cy="369332"/>
          </a:xfrm>
          <a:prstGeom prst="rect">
            <a:avLst/>
          </a:prstGeom>
          <a:noFill/>
        </p:spPr>
        <p:txBody>
          <a:bodyPr wrap="none" rtlCol="0">
            <a:spAutoFit/>
          </a:bodyPr>
          <a:lstStyle/>
          <a:p>
            <a:r>
              <a:rPr lang="en-US" b="1" dirty="0" smtClean="0"/>
              <a:t>Taxonomy</a:t>
            </a:r>
            <a:endParaRPr lang="en-GB" b="1" dirty="0"/>
          </a:p>
        </p:txBody>
      </p:sp>
      <p:sp>
        <p:nvSpPr>
          <p:cNvPr id="58" name="TextBox 57"/>
          <p:cNvSpPr txBox="1"/>
          <p:nvPr/>
        </p:nvSpPr>
        <p:spPr>
          <a:xfrm>
            <a:off x="8820381" y="5386032"/>
            <a:ext cx="1734770" cy="369332"/>
          </a:xfrm>
          <a:prstGeom prst="rect">
            <a:avLst/>
          </a:prstGeom>
          <a:noFill/>
        </p:spPr>
        <p:txBody>
          <a:bodyPr wrap="none" rtlCol="0">
            <a:spAutoFit/>
          </a:bodyPr>
          <a:lstStyle/>
          <a:p>
            <a:r>
              <a:rPr lang="en-US" b="1" dirty="0" smtClean="0"/>
              <a:t>Playing Chess</a:t>
            </a:r>
            <a:endParaRPr lang="en-GB" b="1" dirty="0"/>
          </a:p>
        </p:txBody>
      </p:sp>
    </p:spTree>
    <p:extLst>
      <p:ext uri="{BB962C8B-B14F-4D97-AF65-F5344CB8AC3E}">
        <p14:creationId xmlns:p14="http://schemas.microsoft.com/office/powerpoint/2010/main" xmlns="" val="39276518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21</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6" name="Picture 5">
            <a:extLst>
              <a:ext uri="{FF2B5EF4-FFF2-40B4-BE49-F238E27FC236}">
                <a16:creationId xmlns:a16="http://schemas.microsoft.com/office/drawing/2014/main" xmlns="" id="{518FCFE2-3CA6-47A9-B3BB-A92CA87830A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490A37F4-8A5D-4392-856B-DFBD5695677F}"/>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xmlns="" id="{FFDEC578-BE44-42D3-A548-0B0FD7F97A3A}"/>
              </a:ext>
            </a:extLst>
          </p:cNvPr>
          <p:cNvSpPr>
            <a:spLocks noGrp="1"/>
          </p:cNvSpPr>
          <p:nvPr>
            <p:ph type="title"/>
          </p:nvPr>
        </p:nvSpPr>
        <p:spPr>
          <a:xfrm>
            <a:off x="435724" y="0"/>
            <a:ext cx="10058400" cy="1450757"/>
          </a:xfrm>
        </p:spPr>
        <p:txBody>
          <a:bodyPr>
            <a:normAutofit/>
          </a:bodyPr>
          <a:lstStyle/>
          <a:p>
            <a:r>
              <a:rPr lang="en-IN" sz="2800" dirty="0" smtClean="0"/>
              <a:t/>
            </a:r>
            <a:br>
              <a:rPr lang="en-IN" sz="2800" dirty="0" smtClean="0"/>
            </a:br>
            <a:r>
              <a:rPr lang="en-IN" sz="2800" dirty="0" smtClean="0"/>
              <a:t>Types of Learning</a:t>
            </a:r>
            <a:endParaRPr lang="en-IN" sz="2800" dirty="0"/>
          </a:p>
        </p:txBody>
      </p:sp>
      <p:pic>
        <p:nvPicPr>
          <p:cNvPr id="12" name="Picture 11"/>
          <p:cNvPicPr>
            <a:picLocks noChangeAspect="1"/>
          </p:cNvPicPr>
          <p:nvPr/>
        </p:nvPicPr>
        <p:blipFill>
          <a:blip r:embed="rId3"/>
          <a:stretch>
            <a:fillRect/>
          </a:stretch>
        </p:blipFill>
        <p:spPr>
          <a:xfrm>
            <a:off x="1656470" y="1751282"/>
            <a:ext cx="8734784" cy="42465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xmlns="" val="336285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7644" y="0"/>
            <a:ext cx="11634356" cy="1249680"/>
            <a:chOff x="557644" y="1"/>
            <a:chExt cx="11634356" cy="1293962"/>
          </a:xfrm>
        </p:grpSpPr>
        <p:grpSp>
          <p:nvGrpSpPr>
            <p:cNvPr id="3" name="Group 2"/>
            <p:cNvGrpSpPr/>
            <p:nvPr/>
          </p:nvGrpSpPr>
          <p:grpSpPr>
            <a:xfrm>
              <a:off x="3179913" y="281625"/>
              <a:ext cx="5325035" cy="853515"/>
              <a:chOff x="3205793" y="21796"/>
              <a:chExt cx="5325035" cy="853515"/>
            </a:xfrm>
          </p:grpSpPr>
          <p:sp>
            <p:nvSpPr>
              <p:cNvPr id="7" name="TextBox 6"/>
              <p:cNvSpPr txBox="1"/>
              <p:nvPr/>
            </p:nvSpPr>
            <p:spPr>
              <a:xfrm>
                <a:off x="3205793" y="352091"/>
                <a:ext cx="5325035" cy="523220"/>
              </a:xfrm>
              <a:prstGeom prst="rect">
                <a:avLst/>
              </a:prstGeom>
              <a:noFill/>
            </p:spPr>
            <p:txBody>
              <a:bodyPr wrap="square" rtlCol="0">
                <a:spAutoFit/>
              </a:bodyPr>
              <a:lstStyle/>
              <a:p>
                <a:pPr algn="ctr"/>
                <a:endParaRPr lang="en-US" sz="2800" spc="100" dirty="0">
                  <a:solidFill>
                    <a:srgbClr val="44546A"/>
                  </a:solidFill>
                  <a:latin typeface="Montserrat" panose="02000505000000020004" pitchFamily="2" charset="0"/>
                </a:endParaRPr>
              </a:p>
            </p:txBody>
          </p:sp>
          <p:sp>
            <p:nvSpPr>
              <p:cNvPr id="8" name="TextBox 7"/>
              <p:cNvSpPr txBox="1"/>
              <p:nvPr/>
            </p:nvSpPr>
            <p:spPr>
              <a:xfrm>
                <a:off x="5969132" y="21796"/>
                <a:ext cx="184731" cy="261610"/>
              </a:xfrm>
              <a:prstGeom prst="rect">
                <a:avLst/>
              </a:prstGeom>
              <a:noFill/>
            </p:spPr>
            <p:txBody>
              <a:bodyPr wrap="none" rtlCol="0">
                <a:spAutoFit/>
              </a:bodyPr>
              <a:lstStyle/>
              <a:p>
                <a:pPr algn="ctr"/>
                <a:endParaRPr lang="en-US" sz="1100" spc="200" dirty="0">
                  <a:solidFill>
                    <a:prstClr val="black"/>
                  </a:solidFill>
                  <a:latin typeface="Raleway" panose="020B0503030101060003" pitchFamily="34" charset="0"/>
                  <a:ea typeface="Roboto Medium" charset="0"/>
                  <a:cs typeface="Poppins" panose="02000000000000000000" pitchFamily="2" charset="0"/>
                </a:endParaRPr>
              </a:p>
            </p:txBody>
          </p:sp>
        </p:grpSp>
        <p:grpSp>
          <p:nvGrpSpPr>
            <p:cNvPr id="4" name="Group 3"/>
            <p:cNvGrpSpPr/>
            <p:nvPr/>
          </p:nvGrpSpPr>
          <p:grpSpPr>
            <a:xfrm>
              <a:off x="557644" y="1"/>
              <a:ext cx="11634356" cy="1293962"/>
              <a:chOff x="557644" y="1"/>
              <a:chExt cx="11634356" cy="1293962"/>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6" name="Rectangle 5"/>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grpSp>
      </p:grpSp>
      <p:sp>
        <p:nvSpPr>
          <p:cNvPr id="32" name="TextBox 31"/>
          <p:cNvSpPr txBox="1"/>
          <p:nvPr/>
        </p:nvSpPr>
        <p:spPr>
          <a:xfrm>
            <a:off x="9670361" y="3126051"/>
            <a:ext cx="2077375" cy="954107"/>
          </a:xfrm>
          <a:prstGeom prst="rect">
            <a:avLst/>
          </a:prstGeom>
          <a:noFill/>
        </p:spPr>
        <p:txBody>
          <a:bodyPr wrap="square" rtlCol="0">
            <a:spAutoFit/>
          </a:bodyPr>
          <a:lstStyle/>
          <a:p>
            <a:pPr algn="ctr"/>
            <a:endParaRPr lang="en-IN" sz="2800" dirty="0" smtClean="0">
              <a:solidFill>
                <a:srgbClr val="44546A"/>
              </a:solidFill>
              <a:latin typeface="Raleway" panose="020B0003030101060003" pitchFamily="34" charset="0"/>
            </a:endParaRPr>
          </a:p>
          <a:p>
            <a:pPr algn="ctr"/>
            <a:endParaRPr lang="en-US" sz="2800" dirty="0">
              <a:solidFill>
                <a:srgbClr val="44546A"/>
              </a:solidFill>
              <a:latin typeface="Raleway" panose="020B0003030101060003" pitchFamily="34" charset="0"/>
            </a:endParaRPr>
          </a:p>
        </p:txBody>
      </p:sp>
      <p:sp>
        <p:nvSpPr>
          <p:cNvPr id="9" name="Rectangle 8"/>
          <p:cNvSpPr/>
          <p:nvPr/>
        </p:nvSpPr>
        <p:spPr>
          <a:xfrm>
            <a:off x="450964" y="190185"/>
            <a:ext cx="4966809" cy="954107"/>
          </a:xfrm>
          <a:prstGeom prst="rect">
            <a:avLst/>
          </a:prstGeom>
        </p:spPr>
        <p:txBody>
          <a:bodyPr wrap="none">
            <a:spAutoFit/>
          </a:bodyPr>
          <a:lstStyle/>
          <a:p>
            <a:endParaRPr lang="en-IN" sz="2800" dirty="0" smtClean="0"/>
          </a:p>
          <a:p>
            <a:r>
              <a:rPr lang="en-IN" sz="2800" dirty="0" smtClean="0"/>
              <a:t>Machine Learning: Problem Type</a:t>
            </a:r>
            <a:endParaRPr lang="en-IN" sz="2800" dirty="0">
              <a:latin typeface="+mj-lt"/>
            </a:endParaRPr>
          </a:p>
        </p:txBody>
      </p:sp>
      <p:sp>
        <p:nvSpPr>
          <p:cNvPr id="10" name="Rectangle 9"/>
          <p:cNvSpPr/>
          <p:nvPr/>
        </p:nvSpPr>
        <p:spPr>
          <a:xfrm>
            <a:off x="557644" y="1606362"/>
            <a:ext cx="8457567" cy="2954655"/>
          </a:xfrm>
          <a:prstGeom prst="rect">
            <a:avLst/>
          </a:prstGeom>
        </p:spPr>
        <p:txBody>
          <a:bodyPr wrap="square">
            <a:spAutoFit/>
          </a:bodyPr>
          <a:lstStyle/>
          <a:p>
            <a:pPr marL="285750" indent="-285750">
              <a:buFont typeface="Arial" panose="020B0604020202020204" pitchFamily="34" charset="0"/>
              <a:buChar char="•"/>
            </a:pPr>
            <a:endParaRPr lang="en-IN" sz="3200" dirty="0" smtClean="0"/>
          </a:p>
          <a:p>
            <a:pPr marL="285750" indent="-285750">
              <a:buFont typeface="Arial" panose="020B0604020202020204" pitchFamily="34" charset="0"/>
              <a:buChar char="•"/>
            </a:pPr>
            <a:endParaRPr lang="en-IN" sz="3200" dirty="0"/>
          </a:p>
          <a:p>
            <a:pPr marL="285750" indent="-285750">
              <a:buFont typeface="Arial" panose="020B0604020202020204" pitchFamily="34" charset="0"/>
              <a:buChar char="•"/>
            </a:pPr>
            <a:endParaRPr lang="en-IN" sz="3200" dirty="0" smtClean="0"/>
          </a:p>
          <a:p>
            <a:pPr marL="285750" indent="-285750">
              <a:buFont typeface="Arial" panose="020B0604020202020204" pitchFamily="34" charset="0"/>
              <a:buChar char="•"/>
            </a:pPr>
            <a:endParaRPr lang="en-IN" dirty="0"/>
          </a:p>
          <a:p>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graphicFrame>
        <p:nvGraphicFramePr>
          <p:cNvPr id="12" name="Diagram 11"/>
          <p:cNvGraphicFramePr/>
          <p:nvPr>
            <p:extLst>
              <p:ext uri="{D42A27DB-BD31-4B8C-83A1-F6EECF244321}">
                <p14:modId xmlns:p14="http://schemas.microsoft.com/office/powerpoint/2010/main" xmlns="" val="2013352551"/>
              </p:ext>
            </p:extLst>
          </p:nvPr>
        </p:nvGraphicFramePr>
        <p:xfrm>
          <a:off x="729808" y="1295401"/>
          <a:ext cx="10161106" cy="47125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Rectangle 17">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19"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22</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20" name="Picture 19"/>
          <p:cNvPicPr>
            <a:picLocks noChangeAspect="1"/>
          </p:cNvPicPr>
          <p:nvPr/>
        </p:nvPicPr>
        <p:blipFill>
          <a:blip r:embed="rId8"/>
          <a:stretch>
            <a:fillRect/>
          </a:stretch>
        </p:blipFill>
        <p:spPr>
          <a:xfrm>
            <a:off x="4599952" y="2925807"/>
            <a:ext cx="1905000" cy="1038225"/>
          </a:xfrm>
          <a:prstGeom prst="rect">
            <a:avLst/>
          </a:prstGeom>
        </p:spPr>
      </p:pic>
      <p:sp>
        <p:nvSpPr>
          <p:cNvPr id="21" name="TextBox 20"/>
          <p:cNvSpPr txBox="1"/>
          <p:nvPr/>
        </p:nvSpPr>
        <p:spPr>
          <a:xfrm>
            <a:off x="4752352" y="4070712"/>
            <a:ext cx="1910687" cy="523220"/>
          </a:xfrm>
          <a:prstGeom prst="rect">
            <a:avLst/>
          </a:prstGeom>
          <a:noFill/>
        </p:spPr>
        <p:txBody>
          <a:bodyPr wrap="square" rtlCol="0">
            <a:spAutoFit/>
          </a:bodyPr>
          <a:lstStyle/>
          <a:p>
            <a:r>
              <a:rPr lang="en-IN" sz="1600" dirty="0" smtClean="0">
                <a:solidFill>
                  <a:schemeClr val="tx1">
                    <a:lumMod val="50000"/>
                    <a:lumOff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Game Playing</a:t>
            </a:r>
          </a:p>
          <a:p>
            <a:r>
              <a:rPr lang="en-IN" sz="1200" dirty="0" smtClean="0">
                <a:solidFill>
                  <a:schemeClr val="tx1">
                    <a:lumMod val="50000"/>
                    <a:lumOff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(Reinforcement Learning)</a:t>
            </a:r>
            <a:endParaRPr lang="en-IN" sz="1200" dirty="0">
              <a:solidFill>
                <a:schemeClr val="tx1">
                  <a:lumMod val="50000"/>
                  <a:lumOff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2" name="Picture 21"/>
          <p:cNvPicPr>
            <a:picLocks noChangeAspect="1"/>
          </p:cNvPicPr>
          <p:nvPr/>
        </p:nvPicPr>
        <p:blipFill>
          <a:blip r:embed="rId9"/>
          <a:stretch>
            <a:fillRect/>
          </a:stretch>
        </p:blipFill>
        <p:spPr>
          <a:xfrm>
            <a:off x="1050622" y="1316355"/>
            <a:ext cx="3567098" cy="4779645"/>
          </a:xfrm>
          <a:prstGeom prst="rect">
            <a:avLst/>
          </a:prstGeom>
        </p:spPr>
      </p:pic>
      <p:pic>
        <p:nvPicPr>
          <p:cNvPr id="23" name="Picture 22"/>
          <p:cNvPicPr>
            <a:picLocks noChangeAspect="1"/>
          </p:cNvPicPr>
          <p:nvPr/>
        </p:nvPicPr>
        <p:blipFill>
          <a:blip r:embed="rId10"/>
          <a:stretch>
            <a:fillRect/>
          </a:stretch>
        </p:blipFill>
        <p:spPr>
          <a:xfrm>
            <a:off x="6583680" y="1410652"/>
            <a:ext cx="4114800" cy="4471988"/>
          </a:xfrm>
          <a:prstGeom prst="rect">
            <a:avLst/>
          </a:prstGeom>
        </p:spPr>
      </p:pic>
    </p:spTree>
    <p:extLst>
      <p:ext uri="{BB962C8B-B14F-4D97-AF65-F5344CB8AC3E}">
        <p14:creationId xmlns:p14="http://schemas.microsoft.com/office/powerpoint/2010/main" xmlns="" val="236568108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7644" y="1"/>
            <a:ext cx="11634356" cy="1293962"/>
            <a:chOff x="557644" y="1"/>
            <a:chExt cx="11634356" cy="1293962"/>
          </a:xfrm>
        </p:grpSpPr>
        <p:grpSp>
          <p:nvGrpSpPr>
            <p:cNvPr id="3" name="Group 2"/>
            <p:cNvGrpSpPr/>
            <p:nvPr/>
          </p:nvGrpSpPr>
          <p:grpSpPr>
            <a:xfrm>
              <a:off x="3179913" y="281625"/>
              <a:ext cx="5325035" cy="853515"/>
              <a:chOff x="3205793" y="21796"/>
              <a:chExt cx="5325035" cy="853515"/>
            </a:xfrm>
          </p:grpSpPr>
          <p:sp>
            <p:nvSpPr>
              <p:cNvPr id="7" name="TextBox 6"/>
              <p:cNvSpPr txBox="1"/>
              <p:nvPr/>
            </p:nvSpPr>
            <p:spPr>
              <a:xfrm>
                <a:off x="3205793" y="352091"/>
                <a:ext cx="5325035" cy="523220"/>
              </a:xfrm>
              <a:prstGeom prst="rect">
                <a:avLst/>
              </a:prstGeom>
              <a:noFill/>
            </p:spPr>
            <p:txBody>
              <a:bodyPr wrap="square" rtlCol="0">
                <a:spAutoFit/>
              </a:bodyPr>
              <a:lstStyle/>
              <a:p>
                <a:pPr algn="ctr"/>
                <a:endParaRPr lang="en-US" sz="2800" spc="100" dirty="0">
                  <a:solidFill>
                    <a:srgbClr val="44546A"/>
                  </a:solidFill>
                  <a:latin typeface="Montserrat" panose="02000505000000020004" pitchFamily="2" charset="0"/>
                </a:endParaRPr>
              </a:p>
            </p:txBody>
          </p:sp>
          <p:sp>
            <p:nvSpPr>
              <p:cNvPr id="8" name="TextBox 7"/>
              <p:cNvSpPr txBox="1"/>
              <p:nvPr/>
            </p:nvSpPr>
            <p:spPr>
              <a:xfrm>
                <a:off x="5969132" y="21796"/>
                <a:ext cx="184731" cy="261610"/>
              </a:xfrm>
              <a:prstGeom prst="rect">
                <a:avLst/>
              </a:prstGeom>
              <a:noFill/>
            </p:spPr>
            <p:txBody>
              <a:bodyPr wrap="none" rtlCol="0">
                <a:spAutoFit/>
              </a:bodyPr>
              <a:lstStyle/>
              <a:p>
                <a:pPr algn="ctr"/>
                <a:endParaRPr lang="en-US" sz="1100" spc="200" dirty="0">
                  <a:solidFill>
                    <a:prstClr val="black"/>
                  </a:solidFill>
                  <a:latin typeface="Raleway" panose="020B0503030101060003" pitchFamily="34" charset="0"/>
                  <a:ea typeface="Roboto Medium" charset="0"/>
                  <a:cs typeface="Poppins" panose="02000000000000000000" pitchFamily="2" charset="0"/>
                </a:endParaRPr>
              </a:p>
            </p:txBody>
          </p:sp>
        </p:grpSp>
        <p:grpSp>
          <p:nvGrpSpPr>
            <p:cNvPr id="4" name="Group 3"/>
            <p:cNvGrpSpPr/>
            <p:nvPr/>
          </p:nvGrpSpPr>
          <p:grpSpPr>
            <a:xfrm>
              <a:off x="557644" y="1"/>
              <a:ext cx="11634356" cy="1293962"/>
              <a:chOff x="557644" y="1"/>
              <a:chExt cx="11634356" cy="1293962"/>
            </a:xfrm>
          </p:grpSpPr>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6" name="Rectangle 5"/>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grpSp>
      </p:grpSp>
      <p:sp>
        <p:nvSpPr>
          <p:cNvPr id="32" name="TextBox 31"/>
          <p:cNvSpPr txBox="1"/>
          <p:nvPr/>
        </p:nvSpPr>
        <p:spPr>
          <a:xfrm>
            <a:off x="9670361" y="3126051"/>
            <a:ext cx="2077375" cy="954107"/>
          </a:xfrm>
          <a:prstGeom prst="rect">
            <a:avLst/>
          </a:prstGeom>
          <a:noFill/>
        </p:spPr>
        <p:txBody>
          <a:bodyPr wrap="square" rtlCol="0">
            <a:spAutoFit/>
          </a:bodyPr>
          <a:lstStyle/>
          <a:p>
            <a:pPr algn="ctr"/>
            <a:endParaRPr lang="en-IN" sz="2800" dirty="0" smtClean="0">
              <a:solidFill>
                <a:srgbClr val="44546A"/>
              </a:solidFill>
              <a:latin typeface="Raleway" panose="020B0003030101060003" pitchFamily="34" charset="0"/>
            </a:endParaRPr>
          </a:p>
          <a:p>
            <a:pPr algn="ctr"/>
            <a:endParaRPr lang="en-US" sz="2800" dirty="0">
              <a:solidFill>
                <a:srgbClr val="44546A"/>
              </a:solidFill>
              <a:latin typeface="Raleway" panose="020B0003030101060003" pitchFamily="34" charset="0"/>
            </a:endParaRPr>
          </a:p>
        </p:txBody>
      </p:sp>
      <p:sp>
        <p:nvSpPr>
          <p:cNvPr id="9" name="Rectangle 8"/>
          <p:cNvSpPr/>
          <p:nvPr/>
        </p:nvSpPr>
        <p:spPr>
          <a:xfrm>
            <a:off x="487680" y="272233"/>
            <a:ext cx="1783080" cy="954107"/>
          </a:xfrm>
          <a:prstGeom prst="rect">
            <a:avLst/>
          </a:prstGeom>
        </p:spPr>
        <p:txBody>
          <a:bodyPr wrap="square">
            <a:spAutoFit/>
          </a:bodyPr>
          <a:lstStyle/>
          <a:p>
            <a:endParaRPr lang="en-IN" sz="2800" dirty="0" smtClean="0"/>
          </a:p>
          <a:p>
            <a:r>
              <a:rPr lang="en-IN" sz="2800" dirty="0" smtClean="0"/>
              <a:t>Workflow</a:t>
            </a:r>
            <a:endParaRPr lang="en-IN" sz="2800" dirty="0">
              <a:latin typeface="+mj-lt"/>
            </a:endParaRPr>
          </a:p>
        </p:txBody>
      </p:sp>
      <p:sp>
        <p:nvSpPr>
          <p:cNvPr id="10" name="Rectangle 9"/>
          <p:cNvSpPr/>
          <p:nvPr/>
        </p:nvSpPr>
        <p:spPr>
          <a:xfrm>
            <a:off x="557644" y="1606362"/>
            <a:ext cx="8457567" cy="2954655"/>
          </a:xfrm>
          <a:prstGeom prst="rect">
            <a:avLst/>
          </a:prstGeom>
        </p:spPr>
        <p:txBody>
          <a:bodyPr wrap="square">
            <a:spAutoFit/>
          </a:bodyPr>
          <a:lstStyle/>
          <a:p>
            <a:pPr marL="285750" indent="-285750">
              <a:buFont typeface="Arial" panose="020B0604020202020204" pitchFamily="34" charset="0"/>
              <a:buChar char="•"/>
            </a:pPr>
            <a:endParaRPr lang="en-IN" sz="3200" dirty="0" smtClean="0"/>
          </a:p>
          <a:p>
            <a:pPr marL="285750" indent="-285750">
              <a:buFont typeface="Arial" panose="020B0604020202020204" pitchFamily="34" charset="0"/>
              <a:buChar char="•"/>
            </a:pPr>
            <a:endParaRPr lang="en-IN" sz="3200" dirty="0"/>
          </a:p>
          <a:p>
            <a:pPr marL="285750" indent="-285750">
              <a:buFont typeface="Arial" panose="020B0604020202020204" pitchFamily="34" charset="0"/>
              <a:buChar char="•"/>
            </a:pPr>
            <a:endParaRPr lang="en-IN" sz="3200" dirty="0" smtClean="0"/>
          </a:p>
          <a:p>
            <a:pPr marL="285750" indent="-285750">
              <a:buFont typeface="Arial" panose="020B0604020202020204" pitchFamily="34" charset="0"/>
              <a:buChar char="•"/>
            </a:pPr>
            <a:endParaRPr lang="en-IN" dirty="0"/>
          </a:p>
          <a:p>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sp>
        <p:nvSpPr>
          <p:cNvPr id="19" name="Rectangle 18">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20"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23</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pic>
        <p:nvPicPr>
          <p:cNvPr id="21" name="Content Placeholder 5"/>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17793" y="1464855"/>
            <a:ext cx="9817847" cy="4431680"/>
          </a:xfrm>
          <a:prstGeom prst="rect">
            <a:avLst/>
          </a:prstGeom>
        </p:spPr>
      </p:pic>
      <p:sp>
        <p:nvSpPr>
          <p:cNvPr id="23" name="Rounded Rectangle 22"/>
          <p:cNvSpPr/>
          <p:nvPr/>
        </p:nvSpPr>
        <p:spPr>
          <a:xfrm>
            <a:off x="213360" y="3931025"/>
            <a:ext cx="1774209" cy="2456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200" dirty="0" smtClean="0"/>
              <a:t>Output</a:t>
            </a:r>
            <a:endParaRPr lang="en-IN" sz="1200" dirty="0"/>
          </a:p>
        </p:txBody>
      </p:sp>
      <p:cxnSp>
        <p:nvCxnSpPr>
          <p:cNvPr id="24" name="Straight Arrow Connector 23"/>
          <p:cNvCxnSpPr/>
          <p:nvPr/>
        </p:nvCxnSpPr>
        <p:spPr>
          <a:xfrm flipV="1">
            <a:off x="697856" y="3665455"/>
            <a:ext cx="559558" cy="26557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xmlns="" val="363429085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29" name="Rectangle 28">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30"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24</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sp>
        <p:nvSpPr>
          <p:cNvPr id="32" name="Rectangle 31"/>
          <p:cNvSpPr/>
          <p:nvPr/>
        </p:nvSpPr>
        <p:spPr>
          <a:xfrm>
            <a:off x="471101" y="638294"/>
            <a:ext cx="1651414" cy="523220"/>
          </a:xfrm>
          <a:prstGeom prst="rect">
            <a:avLst/>
          </a:prstGeom>
        </p:spPr>
        <p:txBody>
          <a:bodyPr wrap="none">
            <a:spAutoFit/>
          </a:bodyPr>
          <a:lstStyle/>
          <a:p>
            <a:r>
              <a:rPr lang="en-IN" sz="2800" dirty="0" smtClean="0"/>
              <a:t>Modelling</a:t>
            </a:r>
            <a:endParaRPr lang="en-US" sz="2800" dirty="0"/>
          </a:p>
        </p:txBody>
      </p:sp>
      <p:sp>
        <p:nvSpPr>
          <p:cNvPr id="34" name="Content Placeholder 2"/>
          <p:cNvSpPr>
            <a:spLocks noGrp="1"/>
          </p:cNvSpPr>
          <p:nvPr>
            <p:ph idx="1"/>
          </p:nvPr>
        </p:nvSpPr>
        <p:spPr>
          <a:xfrm>
            <a:off x="484395" y="1445260"/>
            <a:ext cx="8761412" cy="3416300"/>
          </a:xfrm>
        </p:spPr>
        <p:txBody>
          <a:bodyPr>
            <a:normAutofit lnSpcReduction="10000"/>
          </a:bodyPr>
          <a:lstStyle/>
          <a:p>
            <a:r>
              <a:rPr lang="en-IN" dirty="0"/>
              <a:t>What makes a model?</a:t>
            </a:r>
          </a:p>
          <a:p>
            <a:r>
              <a:rPr lang="en-IN" dirty="0"/>
              <a:t>Difference between a </a:t>
            </a:r>
            <a:r>
              <a:rPr lang="en-IN" dirty="0" smtClean="0"/>
              <a:t>model </a:t>
            </a:r>
            <a:r>
              <a:rPr lang="en-IN" dirty="0"/>
              <a:t>and a machine learning algorithm</a:t>
            </a:r>
            <a:r>
              <a:rPr lang="en-IN" dirty="0" smtClean="0"/>
              <a:t>? Model </a:t>
            </a:r>
            <a:r>
              <a:rPr lang="en-IN" dirty="0"/>
              <a:t>is an artificial abstraction where only necessary details are captured</a:t>
            </a:r>
          </a:p>
          <a:p>
            <a:r>
              <a:rPr lang="en-IN" dirty="0"/>
              <a:t>How do you build </a:t>
            </a:r>
            <a:r>
              <a:rPr lang="en-IN"/>
              <a:t>a </a:t>
            </a:r>
            <a:r>
              <a:rPr lang="en-IN" smtClean="0"/>
              <a:t>model</a:t>
            </a:r>
          </a:p>
          <a:p>
            <a:r>
              <a:rPr lang="en-IN" smtClean="0"/>
              <a:t>It </a:t>
            </a:r>
            <a:r>
              <a:rPr lang="en-IN" dirty="0"/>
              <a:t>is part art and part </a:t>
            </a:r>
            <a:r>
              <a:rPr lang="en-IN" dirty="0" smtClean="0"/>
              <a:t>science</a:t>
            </a:r>
            <a:endParaRPr lang="en-IN" dirty="0"/>
          </a:p>
          <a:p>
            <a:endParaRPr lang="en-IN" sz="2000" dirty="0" smtClean="0"/>
          </a:p>
          <a:p>
            <a:pPr marL="0" indent="0">
              <a:buNone/>
            </a:pPr>
            <a:r>
              <a:rPr lang="en-IN" sz="1400" b="1" dirty="0" smtClean="0"/>
              <a:t>EDA </a:t>
            </a:r>
            <a:r>
              <a:rPr lang="en-IN" sz="1400" b="1" dirty="0"/>
              <a:t>(Exploratory data </a:t>
            </a:r>
            <a:r>
              <a:rPr lang="en-IN" sz="1400" b="1" dirty="0" smtClean="0"/>
              <a:t>analysis)                        Write </a:t>
            </a:r>
            <a:r>
              <a:rPr lang="en-IN" sz="1400" b="1" dirty="0"/>
              <a:t>a functional form for the </a:t>
            </a:r>
            <a:r>
              <a:rPr lang="en-IN" sz="1400" b="1" dirty="0" smtClean="0"/>
              <a:t>model                   Fit </a:t>
            </a:r>
            <a:r>
              <a:rPr lang="en-IN" sz="1400" b="1" dirty="0"/>
              <a:t>the model</a:t>
            </a:r>
          </a:p>
          <a:p>
            <a:endParaRPr lang="en-IN" dirty="0"/>
          </a:p>
        </p:txBody>
      </p:sp>
      <p:cxnSp>
        <p:nvCxnSpPr>
          <p:cNvPr id="35" name="Straight Arrow Connector 34"/>
          <p:cNvCxnSpPr/>
          <p:nvPr/>
        </p:nvCxnSpPr>
        <p:spPr>
          <a:xfrm>
            <a:off x="3072531" y="4678623"/>
            <a:ext cx="600501" cy="136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p:nvPr/>
        </p:nvCxnSpPr>
        <p:spPr>
          <a:xfrm>
            <a:off x="6622988" y="4686562"/>
            <a:ext cx="600501" cy="136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p:nvPr/>
        </p:nvCxnSpPr>
        <p:spPr>
          <a:xfrm flipH="1" flipV="1">
            <a:off x="1528095" y="4922294"/>
            <a:ext cx="880280" cy="4503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0" name="Rounded Rectangle 39"/>
          <p:cNvSpPr/>
          <p:nvPr/>
        </p:nvSpPr>
        <p:spPr>
          <a:xfrm>
            <a:off x="488816" y="5403148"/>
            <a:ext cx="4844957" cy="73697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smtClean="0"/>
              <a:t>Quickly summarise and gain insights about a dataset</a:t>
            </a:r>
            <a:endParaRPr lang="en-IN" sz="1400" dirty="0"/>
          </a:p>
        </p:txBody>
      </p:sp>
    </p:spTree>
    <p:extLst>
      <p:ext uri="{BB962C8B-B14F-4D97-AF65-F5344CB8AC3E}">
        <p14:creationId xmlns:p14="http://schemas.microsoft.com/office/powerpoint/2010/main" xmlns="" val="1381577627"/>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52603" y="1165197"/>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sp>
        <p:nvSpPr>
          <p:cNvPr id="34" name="Rectangle 33">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35"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25</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sp>
        <p:nvSpPr>
          <p:cNvPr id="36" name="Rectangle 35"/>
          <p:cNvSpPr/>
          <p:nvPr/>
        </p:nvSpPr>
        <p:spPr>
          <a:xfrm>
            <a:off x="237601" y="623054"/>
            <a:ext cx="3276218" cy="523220"/>
          </a:xfrm>
          <a:prstGeom prst="rect">
            <a:avLst/>
          </a:prstGeom>
        </p:spPr>
        <p:txBody>
          <a:bodyPr wrap="none">
            <a:spAutoFit/>
          </a:bodyPr>
          <a:lstStyle/>
          <a:p>
            <a:r>
              <a:rPr lang="en-IN" sz="2800" dirty="0" smtClean="0"/>
              <a:t>Putting it all together</a:t>
            </a:r>
            <a:endParaRPr lang="en-US" dirty="0"/>
          </a:p>
        </p:txBody>
      </p:sp>
      <p:pic>
        <p:nvPicPr>
          <p:cNvPr id="37" name="Picture 2"/>
          <p:cNvPicPr>
            <a:picLocks noGrp="1" noChangeAspect="1" noChangeArrowheads="1"/>
          </p:cNvPicPr>
          <p:nvPr>
            <p:ph idx="1"/>
          </p:nvPr>
        </p:nvPicPr>
        <p:blipFill>
          <a:blip r:embed="rId3"/>
          <a:srcRect/>
          <a:stretch>
            <a:fillRect/>
          </a:stretch>
        </p:blipFill>
        <p:spPr bwMode="auto">
          <a:xfrm>
            <a:off x="518160" y="1395370"/>
            <a:ext cx="10942320" cy="4776830"/>
          </a:xfrm>
          <a:prstGeom prst="rect">
            <a:avLst/>
          </a:prstGeom>
          <a:noFill/>
          <a:ln w="9525">
            <a:noFill/>
            <a:miter lim="800000"/>
            <a:headEnd/>
            <a:tailEnd/>
          </a:ln>
        </p:spPr>
      </p:pic>
      <p:pic>
        <p:nvPicPr>
          <p:cNvPr id="38" name="Picture 3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133807" y="0"/>
            <a:ext cx="1829593" cy="1293962"/>
          </a:xfrm>
          <a:prstGeom prst="rect">
            <a:avLst/>
          </a:prstGeom>
        </p:spPr>
      </p:pic>
    </p:spTree>
    <p:extLst>
      <p:ext uri="{BB962C8B-B14F-4D97-AF65-F5344CB8AC3E}">
        <p14:creationId xmlns:p14="http://schemas.microsoft.com/office/powerpoint/2010/main" xmlns="" val="3818628839"/>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02698" y="1192974"/>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sp>
        <p:nvSpPr>
          <p:cNvPr id="14" name="Rectangle 13">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15"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26</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sp>
        <p:nvSpPr>
          <p:cNvPr id="16" name="Title 1"/>
          <p:cNvSpPr>
            <a:spLocks noGrp="1"/>
          </p:cNvSpPr>
          <p:nvPr>
            <p:ph type="title"/>
          </p:nvPr>
        </p:nvSpPr>
        <p:spPr>
          <a:xfrm>
            <a:off x="301513" y="394548"/>
            <a:ext cx="8761413" cy="706964"/>
          </a:xfrm>
        </p:spPr>
        <p:txBody>
          <a:bodyPr>
            <a:normAutofit fontScale="90000"/>
          </a:bodyPr>
          <a:lstStyle/>
          <a:p>
            <a:r>
              <a:rPr lang="en-IN" dirty="0" smtClean="0"/>
              <a:t/>
            </a:r>
            <a:br>
              <a:rPr lang="en-IN" dirty="0" smtClean="0"/>
            </a:br>
            <a:r>
              <a:rPr lang="en-IN" sz="3100" dirty="0" smtClean="0"/>
              <a:t>Data Scientist’s role</a:t>
            </a:r>
            <a:endParaRPr lang="en-IN" sz="3100" dirty="0"/>
          </a:p>
        </p:txBody>
      </p:sp>
      <p:pic>
        <p:nvPicPr>
          <p:cNvPr id="17" name="Picture 2"/>
          <p:cNvPicPr>
            <a:picLocks noGrp="1" noChangeAspect="1" noChangeArrowheads="1"/>
          </p:cNvPicPr>
          <p:nvPr>
            <p:ph idx="1"/>
          </p:nvPr>
        </p:nvPicPr>
        <p:blipFill>
          <a:blip r:embed="rId3"/>
          <a:srcRect/>
          <a:stretch>
            <a:fillRect/>
          </a:stretch>
        </p:blipFill>
        <p:spPr bwMode="auto">
          <a:xfrm>
            <a:off x="320040" y="1447748"/>
            <a:ext cx="11597640" cy="4770172"/>
          </a:xfrm>
          <a:prstGeom prst="rect">
            <a:avLst/>
          </a:prstGeom>
          <a:noFill/>
          <a:ln w="9525">
            <a:noFill/>
            <a:miter lim="800000"/>
            <a:headEnd/>
            <a:tailEnd/>
          </a:ln>
        </p:spPr>
      </p:pic>
      <p:pic>
        <p:nvPicPr>
          <p:cNvPr id="18" name="Picture 1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149047" y="0"/>
            <a:ext cx="1829593" cy="1293962"/>
          </a:xfrm>
          <a:prstGeom prst="rect">
            <a:avLst/>
          </a:prstGeom>
        </p:spPr>
      </p:pic>
    </p:spTree>
    <p:extLst>
      <p:ext uri="{BB962C8B-B14F-4D97-AF65-F5344CB8AC3E}">
        <p14:creationId xmlns:p14="http://schemas.microsoft.com/office/powerpoint/2010/main" xmlns="" val="1956963817"/>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37">
              <a:solidFill>
                <a:prstClr val="white"/>
              </a:solidFill>
            </a:endParaRPr>
          </a:p>
        </p:txBody>
      </p:sp>
      <p:sp>
        <p:nvSpPr>
          <p:cNvPr id="13" name="Rectangle 12"/>
          <p:cNvSpPr/>
          <p:nvPr/>
        </p:nvSpPr>
        <p:spPr>
          <a:xfrm>
            <a:off x="481444" y="234037"/>
            <a:ext cx="4313360" cy="954107"/>
          </a:xfrm>
          <a:prstGeom prst="rect">
            <a:avLst/>
          </a:prstGeom>
        </p:spPr>
        <p:txBody>
          <a:bodyPr wrap="none">
            <a:spAutoFit/>
          </a:bodyPr>
          <a:lstStyle/>
          <a:p>
            <a:endParaRPr lang="en-IN" sz="2800" dirty="0" smtClean="0"/>
          </a:p>
          <a:p>
            <a:r>
              <a:rPr lang="en-IN" sz="2800" dirty="0" smtClean="0"/>
              <a:t>Key Data Scientist Questions</a:t>
            </a:r>
            <a:endParaRPr lang="en-IN" sz="2800" dirty="0">
              <a:latin typeface="+mj-lt"/>
            </a:endParaRPr>
          </a:p>
        </p:txBody>
      </p:sp>
      <p:sp>
        <p:nvSpPr>
          <p:cNvPr id="14" name="Rectangle 13">
            <a:extLst>
              <a:ext uri="{FF2B5EF4-FFF2-40B4-BE49-F238E27FC236}">
                <a16:creationId xmlns:a16="http://schemas.microsoft.com/office/drawing/2014/main" xmlns="" id="{2084BED1-D5D5-4B1E-8F3D-1EC50831F802}"/>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15" name="TextBox 28">
            <a:extLst>
              <a:ext uri="{FF2B5EF4-FFF2-40B4-BE49-F238E27FC236}">
                <a16:creationId xmlns:a16="http://schemas.microsoft.com/office/drawing/2014/main" xmlns="" id="{A807C684-CDB7-4847-8E64-18DC1B9E28EA}"/>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60" dirty="0" smtClean="0">
                <a:solidFill>
                  <a:srgbClr val="FFFFFF"/>
                </a:solidFill>
                <a:latin typeface="Roboto Regular"/>
                <a:cs typeface="Roboto Regular"/>
              </a:rPr>
              <a:t>27</a:t>
            </a:r>
            <a:endPar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endParaRPr>
          </a:p>
        </p:txBody>
      </p:sp>
      <p:sp>
        <p:nvSpPr>
          <p:cNvPr id="17" name="Content Placeholder 2"/>
          <p:cNvSpPr>
            <a:spLocks noGrp="1"/>
          </p:cNvSpPr>
          <p:nvPr>
            <p:ph sz="half" idx="1"/>
          </p:nvPr>
        </p:nvSpPr>
        <p:spPr>
          <a:xfrm>
            <a:off x="530670" y="1554480"/>
            <a:ext cx="5434202" cy="4462362"/>
          </a:xfrm>
        </p:spPr>
        <p:style>
          <a:lnRef idx="1">
            <a:schemeClr val="accent4"/>
          </a:lnRef>
          <a:fillRef idx="2">
            <a:schemeClr val="accent4"/>
          </a:fillRef>
          <a:effectRef idx="1">
            <a:schemeClr val="accent4"/>
          </a:effectRef>
          <a:fontRef idx="minor">
            <a:schemeClr val="dk1"/>
          </a:fontRef>
        </p:style>
        <p:txBody>
          <a:bodyPr anchor="ctr">
            <a:normAutofit fontScale="92500" lnSpcReduction="10000"/>
          </a:bodyPr>
          <a:lstStyle/>
          <a:p>
            <a:r>
              <a:rPr lang="en-IN" b="1" dirty="0">
                <a:solidFill>
                  <a:schemeClr val="tx1"/>
                </a:solidFill>
              </a:rPr>
              <a:t>What DECISIONS does my business make?</a:t>
            </a:r>
          </a:p>
          <a:p>
            <a:pPr lvl="1"/>
            <a:r>
              <a:rPr lang="en-IN" dirty="0"/>
              <a:t>e.g. Which offer to send to which customer?</a:t>
            </a:r>
          </a:p>
          <a:p>
            <a:r>
              <a:rPr lang="en-IN" b="1" dirty="0"/>
              <a:t>On what BASIS do I make those decisions?</a:t>
            </a:r>
          </a:p>
          <a:p>
            <a:pPr lvl="1"/>
            <a:r>
              <a:rPr lang="en-IN" dirty="0"/>
              <a:t>e.g. Past purchase </a:t>
            </a:r>
            <a:r>
              <a:rPr lang="en-IN" dirty="0" smtClean="0"/>
              <a:t>behaviours </a:t>
            </a:r>
            <a:r>
              <a:rPr lang="en-IN" dirty="0"/>
              <a:t>of those/similar customers?</a:t>
            </a:r>
          </a:p>
          <a:p>
            <a:r>
              <a:rPr lang="en-IN" b="1" dirty="0"/>
              <a:t>How do I quantify SUCCESS of my decisions?</a:t>
            </a:r>
          </a:p>
          <a:p>
            <a:pPr lvl="1"/>
            <a:r>
              <a:rPr lang="en-IN" dirty="0"/>
              <a:t>e.g. What fraction of offers get converted?</a:t>
            </a:r>
          </a:p>
          <a:p>
            <a:endParaRPr lang="en-IN" dirty="0"/>
          </a:p>
        </p:txBody>
      </p:sp>
      <p:sp>
        <p:nvSpPr>
          <p:cNvPr id="18" name="Content Placeholder 3"/>
          <p:cNvSpPr txBox="1">
            <a:spLocks/>
          </p:cNvSpPr>
          <p:nvPr/>
        </p:nvSpPr>
        <p:spPr>
          <a:xfrm>
            <a:off x="6239192" y="1554481"/>
            <a:ext cx="5473772" cy="4447122"/>
          </a:xfrm>
          <a:prstGeom prst="rect">
            <a:avLst/>
          </a:prstGeom>
        </p:spPr>
        <p:style>
          <a:lnRef idx="1">
            <a:schemeClr val="accent4"/>
          </a:lnRef>
          <a:fillRef idx="2">
            <a:schemeClr val="accent4"/>
          </a:fillRef>
          <a:effectRef idx="1">
            <a:schemeClr val="accent4"/>
          </a:effectRef>
          <a:fontRef idx="minor">
            <a:schemeClr val="dk1"/>
          </a:fontRef>
        </p:style>
        <p:txBody>
          <a:bodyPr anchor="ctr">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smtClean="0">
                <a:ln>
                  <a:noFill/>
                </a:ln>
                <a:solidFill>
                  <a:schemeClr val="dk1"/>
                </a:solidFill>
                <a:effectLst/>
                <a:uLnTx/>
                <a:uFillTx/>
                <a:latin typeface="+mn-lt"/>
                <a:ea typeface="+mn-ea"/>
                <a:cs typeface="+mn-cs"/>
              </a:rPr>
              <a:t>What data should I collect to EVALUATE my decisions?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smtClean="0">
                <a:ln>
                  <a:noFill/>
                </a:ln>
                <a:solidFill>
                  <a:schemeClr val="dk1"/>
                </a:solidFill>
                <a:effectLst/>
                <a:uLnTx/>
                <a:uFillTx/>
                <a:latin typeface="+mn-lt"/>
                <a:ea typeface="+mn-ea"/>
                <a:cs typeface="+mn-cs"/>
              </a:rPr>
              <a:t>e.g. Did customers redeem the coupons – after how long, how often.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smtClean="0">
                <a:ln>
                  <a:noFill/>
                </a:ln>
                <a:solidFill>
                  <a:schemeClr val="dk1"/>
                </a:solidFill>
                <a:effectLst/>
                <a:uLnTx/>
                <a:uFillTx/>
                <a:latin typeface="+mn-lt"/>
                <a:ea typeface="+mn-ea"/>
                <a:cs typeface="+mn-cs"/>
              </a:rPr>
              <a:t>What data should I collect to IMPROVE my decisions?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smtClean="0">
                <a:ln>
                  <a:noFill/>
                </a:ln>
                <a:solidFill>
                  <a:schemeClr val="dk1"/>
                </a:solidFill>
                <a:effectLst/>
                <a:uLnTx/>
                <a:uFillTx/>
                <a:latin typeface="+mn-lt"/>
                <a:ea typeface="+mn-ea"/>
                <a:cs typeface="+mn-cs"/>
              </a:rPr>
              <a:t>e.g. Point of sales data, Social data, Reviews,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800" b="1" i="0" u="none" strike="noStrike" kern="1200" cap="none" spc="0" normalizeH="0" baseline="0" noProof="0" dirty="0" smtClean="0">
                <a:ln>
                  <a:noFill/>
                </a:ln>
                <a:solidFill>
                  <a:schemeClr val="dk1"/>
                </a:solidFill>
                <a:effectLst/>
                <a:uLnTx/>
                <a:uFillTx/>
                <a:latin typeface="+mn-lt"/>
                <a:ea typeface="+mn-ea"/>
                <a:cs typeface="+mn-cs"/>
              </a:rPr>
              <a:t>How do I improve my MODELS from the data I collect?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smtClean="0">
                <a:ln>
                  <a:noFill/>
                </a:ln>
                <a:solidFill>
                  <a:schemeClr val="dk1"/>
                </a:solidFill>
                <a:effectLst/>
                <a:uLnTx/>
                <a:uFillTx/>
                <a:latin typeface="+mn-lt"/>
                <a:ea typeface="+mn-ea"/>
                <a:cs typeface="+mn-cs"/>
              </a:rPr>
              <a:t>More data, More features, Better Modelling, More Customization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0"/>
            <a:ext cx="1829593" cy="1293962"/>
          </a:xfrm>
          <a:prstGeom prst="rect">
            <a:avLst/>
          </a:prstGeom>
        </p:spPr>
      </p:pic>
    </p:spTree>
    <p:extLst>
      <p:ext uri="{BB962C8B-B14F-4D97-AF65-F5344CB8AC3E}">
        <p14:creationId xmlns:p14="http://schemas.microsoft.com/office/powerpoint/2010/main" xmlns="" val="1346091114"/>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F0E0048-4998-440D-8E24-EAFE0970DD1A}"/>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6" name="TextBox 28">
            <a:extLst>
              <a:ext uri="{FF2B5EF4-FFF2-40B4-BE49-F238E27FC236}">
                <a16:creationId xmlns:a16="http://schemas.microsoft.com/office/drawing/2014/main" xmlns="" id="{8BA83A98-6580-477F-8E7C-72DE436BC4D6}"/>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02</a:t>
            </a:r>
          </a:p>
        </p:txBody>
      </p:sp>
      <p:pic>
        <p:nvPicPr>
          <p:cNvPr id="7" name="Picture 6">
            <a:extLst>
              <a:ext uri="{FF2B5EF4-FFF2-40B4-BE49-F238E27FC236}">
                <a16:creationId xmlns:a16="http://schemas.microsoft.com/office/drawing/2014/main" xmlns="" id="{6CBBE5D9-53F7-411B-A7B5-C3321D5C48E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8" name="Rectangle 7">
            <a:extLst>
              <a:ext uri="{FF2B5EF4-FFF2-40B4-BE49-F238E27FC236}">
                <a16:creationId xmlns:a16="http://schemas.microsoft.com/office/drawing/2014/main" xmlns="" id="{2E8B157F-582A-49AB-9513-998FA877BE31}"/>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4841E1F3-44F5-42BC-B99F-5A97831EE272}"/>
              </a:ext>
            </a:extLst>
          </p:cNvPr>
          <p:cNvSpPr>
            <a:spLocks noGrp="1"/>
          </p:cNvSpPr>
          <p:nvPr>
            <p:ph type="title"/>
          </p:nvPr>
        </p:nvSpPr>
        <p:spPr>
          <a:xfrm>
            <a:off x="533400" y="0"/>
            <a:ext cx="10290810" cy="1127761"/>
          </a:xfrm>
        </p:spPr>
        <p:txBody>
          <a:bodyPr>
            <a:normAutofit fontScale="90000"/>
          </a:bodyPr>
          <a:lstStyle/>
          <a:p>
            <a:r>
              <a:rPr lang="en-IN" sz="2800" dirty="0" smtClean="0"/>
              <a:t/>
            </a:r>
            <a:br>
              <a:rPr lang="en-IN" sz="2800" dirty="0" smtClean="0"/>
            </a:br>
            <a:r>
              <a:rPr lang="en-IN" sz="2800" dirty="0" smtClean="0"/>
              <a:t/>
            </a:r>
            <a:br>
              <a:rPr lang="en-IN" sz="2800" dirty="0" smtClean="0"/>
            </a:br>
            <a:r>
              <a:rPr lang="en-IN" sz="2800" dirty="0" smtClean="0"/>
              <a:t>Why Study Machine Learning: A Few Quotes</a:t>
            </a:r>
            <a:r>
              <a:rPr lang="en-IN" sz="2800" dirty="0"/>
              <a:t>	</a:t>
            </a:r>
          </a:p>
        </p:txBody>
      </p:sp>
      <p:graphicFrame>
        <p:nvGraphicFramePr>
          <p:cNvPr id="12" name="Content Placeholder 5"/>
          <p:cNvGraphicFramePr>
            <a:graphicFrameLocks noGrp="1"/>
          </p:cNvGraphicFramePr>
          <p:nvPr>
            <p:ph idx="1"/>
            <p:extLst>
              <p:ext uri="{D42A27DB-BD31-4B8C-83A1-F6EECF244321}">
                <p14:modId xmlns:p14="http://schemas.microsoft.com/office/powerpoint/2010/main" xmlns="" val="2471938734"/>
              </p:ext>
            </p:extLst>
          </p:nvPr>
        </p:nvGraphicFramePr>
        <p:xfrm>
          <a:off x="411480" y="1249680"/>
          <a:ext cx="11734801" cy="5608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2"/>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4156791" y="1338754"/>
            <a:ext cx="944524" cy="9814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122514" y="3017517"/>
            <a:ext cx="1040762" cy="1040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5" name="Picture 6"/>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0289564" y="2941317"/>
            <a:ext cx="1081580" cy="1039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6" name="Picture 15"/>
          <p:cNvPicPr>
            <a:picLocks/>
          </p:cNvPicPr>
          <p:nvPr/>
        </p:nvPicPr>
        <p:blipFill rotWithShape="1">
          <a:blip r:embed="rId11"/>
          <a:srcRect b="36174"/>
          <a:stretch/>
        </p:blipFill>
        <p:spPr>
          <a:xfrm>
            <a:off x="10335054" y="5180023"/>
            <a:ext cx="1078992" cy="1042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4"/>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1034224" y="5027623"/>
            <a:ext cx="1166895" cy="11196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54071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F0E0048-4998-440D-8E24-EAFE0970DD1A}"/>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6" name="TextBox 28">
            <a:extLst>
              <a:ext uri="{FF2B5EF4-FFF2-40B4-BE49-F238E27FC236}">
                <a16:creationId xmlns:a16="http://schemas.microsoft.com/office/drawing/2014/main" xmlns="" id="{8BA83A98-6580-477F-8E7C-72DE436BC4D6}"/>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03</a:t>
            </a:r>
          </a:p>
        </p:txBody>
      </p:sp>
      <p:pic>
        <p:nvPicPr>
          <p:cNvPr id="7" name="Picture 6">
            <a:extLst>
              <a:ext uri="{FF2B5EF4-FFF2-40B4-BE49-F238E27FC236}">
                <a16:creationId xmlns:a16="http://schemas.microsoft.com/office/drawing/2014/main" xmlns="" id="{6CBBE5D9-53F7-411B-A7B5-C3321D5C48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8" name="Rectangle 7">
            <a:extLst>
              <a:ext uri="{FF2B5EF4-FFF2-40B4-BE49-F238E27FC236}">
                <a16:creationId xmlns:a16="http://schemas.microsoft.com/office/drawing/2014/main" xmlns="" id="{2E8B157F-582A-49AB-9513-998FA877BE31}"/>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5D858C89-D4C0-4965-BEA2-A0FE9406F397}"/>
              </a:ext>
            </a:extLst>
          </p:cNvPr>
          <p:cNvSpPr>
            <a:spLocks noGrp="1"/>
          </p:cNvSpPr>
          <p:nvPr>
            <p:ph type="title"/>
          </p:nvPr>
        </p:nvSpPr>
        <p:spPr>
          <a:xfrm>
            <a:off x="426720" y="0"/>
            <a:ext cx="9906000" cy="1450757"/>
          </a:xfrm>
        </p:spPr>
        <p:txBody>
          <a:bodyPr/>
          <a:lstStyle/>
          <a:p>
            <a:r>
              <a:rPr lang="en-US" sz="2800" dirty="0" smtClean="0"/>
              <a:t/>
            </a:r>
            <a:br>
              <a:rPr lang="en-US" sz="2800" dirty="0" smtClean="0"/>
            </a:br>
            <a:r>
              <a:rPr lang="en-US" sz="2800" dirty="0" smtClean="0"/>
              <a:t>Puzzle : A peek into Human Learning</a:t>
            </a:r>
            <a:endParaRPr lang="en-IN" sz="2800" dirty="0"/>
          </a:p>
        </p:txBody>
      </p:sp>
      <p:sp>
        <p:nvSpPr>
          <p:cNvPr id="10" name="Content Placeholder 2">
            <a:extLst>
              <a:ext uri="{FF2B5EF4-FFF2-40B4-BE49-F238E27FC236}">
                <a16:creationId xmlns:a16="http://schemas.microsoft.com/office/drawing/2014/main" xmlns="" id="{D8EDC339-CB15-434A-B7F1-8B96A79427B1}"/>
              </a:ext>
            </a:extLst>
          </p:cNvPr>
          <p:cNvSpPr>
            <a:spLocks noGrp="1"/>
          </p:cNvSpPr>
          <p:nvPr>
            <p:ph idx="1"/>
          </p:nvPr>
        </p:nvSpPr>
        <p:spPr>
          <a:xfrm>
            <a:off x="700644" y="1600200"/>
            <a:ext cx="10058400" cy="3603566"/>
          </a:xfrm>
        </p:spPr>
        <p:txBody>
          <a:bodyPr/>
          <a:lstStyle/>
          <a:p>
            <a:pPr>
              <a:buNone/>
            </a:pPr>
            <a:endParaRPr lang="en-IN" dirty="0"/>
          </a:p>
          <a:p>
            <a:pPr>
              <a:buFont typeface="Wingdings" panose="05000000000000000000" pitchFamily="2" charset="2"/>
              <a:buChar char="q"/>
            </a:pPr>
            <a:endParaRPr lang="en-IN" dirty="0"/>
          </a:p>
          <a:p>
            <a:pPr marL="0" indent="0">
              <a:buNone/>
            </a:pPr>
            <a:endParaRPr lang="en-IN" dirty="0"/>
          </a:p>
        </p:txBody>
      </p:sp>
      <p:pic>
        <p:nvPicPr>
          <p:cNvPr id="11" name="Picture 10"/>
          <p:cNvPicPr>
            <a:picLocks noChangeAspect="1"/>
          </p:cNvPicPr>
          <p:nvPr/>
        </p:nvPicPr>
        <p:blipFill>
          <a:blip r:embed="rId3"/>
          <a:stretch>
            <a:fillRect/>
          </a:stretch>
        </p:blipFill>
        <p:spPr>
          <a:xfrm>
            <a:off x="646028" y="1631067"/>
            <a:ext cx="4581292" cy="4358253"/>
          </a:xfrm>
          <a:prstGeom prst="rect">
            <a:avLst/>
          </a:prstGeom>
        </p:spPr>
      </p:pic>
      <p:pic>
        <p:nvPicPr>
          <p:cNvPr id="12" name="Picture 4" descr="Related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962199" y="1545976"/>
            <a:ext cx="5905500" cy="43823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8159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F0E0048-4998-440D-8E24-EAFE0970DD1A}"/>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6" name="TextBox 28">
            <a:extLst>
              <a:ext uri="{FF2B5EF4-FFF2-40B4-BE49-F238E27FC236}">
                <a16:creationId xmlns:a16="http://schemas.microsoft.com/office/drawing/2014/main" xmlns="" id="{8BA83A98-6580-477F-8E7C-72DE436BC4D6}"/>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04</a:t>
            </a:r>
          </a:p>
        </p:txBody>
      </p:sp>
      <p:pic>
        <p:nvPicPr>
          <p:cNvPr id="7" name="Picture 6">
            <a:extLst>
              <a:ext uri="{FF2B5EF4-FFF2-40B4-BE49-F238E27FC236}">
                <a16:creationId xmlns:a16="http://schemas.microsoft.com/office/drawing/2014/main" xmlns="" id="{6CBBE5D9-53F7-411B-A7B5-C3321D5C48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8" name="Rectangle 7">
            <a:extLst>
              <a:ext uri="{FF2B5EF4-FFF2-40B4-BE49-F238E27FC236}">
                <a16:creationId xmlns:a16="http://schemas.microsoft.com/office/drawing/2014/main" xmlns="" id="{2E8B157F-582A-49AB-9513-998FA877BE31}"/>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2E53B6A6-D90B-4E7B-ADBD-FAC16A189FC0}"/>
              </a:ext>
            </a:extLst>
          </p:cNvPr>
          <p:cNvSpPr>
            <a:spLocks noGrp="1"/>
          </p:cNvSpPr>
          <p:nvPr>
            <p:ph type="title"/>
          </p:nvPr>
        </p:nvSpPr>
        <p:spPr>
          <a:xfrm>
            <a:off x="533400" y="120657"/>
            <a:ext cx="10256520" cy="991863"/>
          </a:xfrm>
        </p:spPr>
        <p:txBody>
          <a:bodyPr>
            <a:normAutofit fontScale="90000"/>
          </a:bodyPr>
          <a:lstStyle/>
          <a:p>
            <a:r>
              <a:rPr lang="en-US" dirty="0" smtClean="0"/>
              <a:t/>
            </a:r>
            <a:br>
              <a:rPr lang="en-US" dirty="0" smtClean="0"/>
            </a:br>
            <a:r>
              <a:rPr lang="en-US" dirty="0" smtClean="0"/>
              <a:t/>
            </a:r>
            <a:br>
              <a:rPr lang="en-US" dirty="0" smtClean="0"/>
            </a:br>
            <a:r>
              <a:rPr lang="en-US" sz="3100" dirty="0" smtClean="0"/>
              <a:t>Machine Learning</a:t>
            </a:r>
            <a:r>
              <a:rPr lang="en-GB" dirty="0" smtClean="0"/>
              <a:t/>
            </a:r>
            <a:br>
              <a:rPr lang="en-GB" dirty="0" smtClean="0"/>
            </a:br>
            <a:endParaRPr lang="en-IN" dirty="0"/>
          </a:p>
        </p:txBody>
      </p:sp>
      <p:sp>
        <p:nvSpPr>
          <p:cNvPr id="12" name="Title 3"/>
          <p:cNvSpPr>
            <a:spLocks noGrp="1"/>
          </p:cNvSpPr>
          <p:nvPr>
            <p:ph idx="1"/>
          </p:nvPr>
        </p:nvSpPr>
        <p:spPr/>
        <p:txBody>
          <a:bodyPr/>
          <a:lstStyle/>
          <a:p>
            <a:pPr>
              <a:buNone/>
            </a:pPr>
            <a:endParaRPr lang="en-GB" dirty="0" smtClean="0"/>
          </a:p>
          <a:p>
            <a:endParaRPr lang="en-GB" dirty="0" smtClean="0"/>
          </a:p>
          <a:p>
            <a:endParaRPr lang="en-GB" dirty="0" smtClean="0"/>
          </a:p>
          <a:p>
            <a:endParaRPr lang="en-GB" dirty="0" smtClean="0"/>
          </a:p>
          <a:p>
            <a:endParaRPr lang="en-GB" dirty="0"/>
          </a:p>
        </p:txBody>
      </p:sp>
      <p:sp>
        <p:nvSpPr>
          <p:cNvPr id="13" name="Rectangle 12"/>
          <p:cNvSpPr/>
          <p:nvPr/>
        </p:nvSpPr>
        <p:spPr>
          <a:xfrm>
            <a:off x="502920" y="1844040"/>
            <a:ext cx="8442960" cy="3200876"/>
          </a:xfrm>
          <a:prstGeom prst="rect">
            <a:avLst/>
          </a:prstGeom>
        </p:spPr>
        <p:txBody>
          <a:bodyPr wrap="square">
            <a:spAutoFit/>
          </a:bodyPr>
          <a:lstStyle/>
          <a:p>
            <a:pPr lvl="0" eaLnBrk="0" fontAlgn="base" hangingPunct="0">
              <a:spcBef>
                <a:spcPct val="0"/>
              </a:spcBef>
              <a:spcAft>
                <a:spcPct val="0"/>
              </a:spcAft>
            </a:pPr>
            <a:r>
              <a:rPr lang="en-US" altLang="en-US" sz="3200" b="1" dirty="0" smtClean="0">
                <a:solidFill>
                  <a:srgbClr val="4B4F54"/>
                </a:solidFill>
                <a:latin typeface="Lato"/>
              </a:rPr>
              <a:t>Jeff </a:t>
            </a:r>
            <a:r>
              <a:rPr lang="en-US" altLang="en-US" sz="3200" b="1" dirty="0" err="1" smtClean="0">
                <a:solidFill>
                  <a:srgbClr val="4B4F54"/>
                </a:solidFill>
                <a:latin typeface="Lato"/>
              </a:rPr>
              <a:t>Bezos</a:t>
            </a:r>
            <a:r>
              <a:rPr lang="en-US" altLang="en-US" sz="3200" b="1" dirty="0" smtClean="0">
                <a:solidFill>
                  <a:srgbClr val="4B4F54"/>
                </a:solidFill>
                <a:latin typeface="Lato"/>
              </a:rPr>
              <a:t> in his </a:t>
            </a:r>
            <a:r>
              <a:rPr lang="en-US" altLang="en-US" sz="3200" b="1" dirty="0" smtClean="0">
                <a:solidFill>
                  <a:srgbClr val="7A99AC"/>
                </a:solidFill>
                <a:latin typeface="Lato"/>
              </a:rPr>
              <a:t>2016 letter to Amazon shareholders</a:t>
            </a:r>
            <a:r>
              <a:rPr lang="en-US" altLang="en-US" sz="3200" b="1" dirty="0" smtClean="0">
                <a:solidFill>
                  <a:srgbClr val="4B4F54"/>
                </a:solidFill>
                <a:latin typeface="Lato"/>
              </a:rPr>
              <a:t> :</a:t>
            </a:r>
            <a:endParaRPr lang="en-US" altLang="en-US" sz="3200" b="1" dirty="0" smtClean="0"/>
          </a:p>
          <a:p>
            <a:pPr lvl="0" eaLnBrk="0" fontAlgn="base" hangingPunct="0">
              <a:spcBef>
                <a:spcPct val="0"/>
              </a:spcBef>
              <a:spcAft>
                <a:spcPct val="0"/>
              </a:spcAft>
            </a:pPr>
            <a:endParaRPr lang="en-US" altLang="en-US" i="1" dirty="0" smtClean="0">
              <a:latin typeface="Arial" panose="020B0604020202020204" pitchFamily="34" charset="0"/>
            </a:endParaRPr>
          </a:p>
          <a:p>
            <a:pPr lvl="0" eaLnBrk="0" fontAlgn="base" hangingPunct="0">
              <a:spcBef>
                <a:spcPct val="0"/>
              </a:spcBef>
              <a:spcAft>
                <a:spcPct val="0"/>
              </a:spcAft>
            </a:pPr>
            <a:r>
              <a:rPr lang="en-US" altLang="en-US" sz="2400" i="1" dirty="0" smtClean="0">
                <a:latin typeface="Arial" panose="020B0604020202020204" pitchFamily="34" charset="0"/>
              </a:rPr>
              <a:t>Over the past decades computers have broadly automated tasks that programmers could describe with clear rules and algorithms. Modern machine learning techniques now allow us to do the same for tasks where describing the precise rules is much harder.</a:t>
            </a:r>
          </a:p>
        </p:txBody>
      </p:sp>
    </p:spTree>
    <p:extLst>
      <p:ext uri="{BB962C8B-B14F-4D97-AF65-F5344CB8AC3E}">
        <p14:creationId xmlns:p14="http://schemas.microsoft.com/office/powerpoint/2010/main" xmlns="" val="1038407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Rounded Corners 14">
            <a:extLst>
              <a:ext uri="{FF2B5EF4-FFF2-40B4-BE49-F238E27FC236}">
                <a16:creationId xmlns:a16="http://schemas.microsoft.com/office/drawing/2014/main" xmlns="" id="{41981C52-8DF3-4D94-B9C6-4F43C2759968}"/>
              </a:ext>
            </a:extLst>
          </p:cNvPr>
          <p:cNvSpPr txBox="1"/>
          <p:nvPr/>
        </p:nvSpPr>
        <p:spPr>
          <a:xfrm>
            <a:off x="5120956" y="3925382"/>
            <a:ext cx="2204493" cy="1368766"/>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endParaRPr lang="en-IN" sz="2600" kern="1200" dirty="0"/>
          </a:p>
        </p:txBody>
      </p:sp>
      <p:sp>
        <p:nvSpPr>
          <p:cNvPr id="23" name="Rectangle 22">
            <a:extLst>
              <a:ext uri="{FF2B5EF4-FFF2-40B4-BE49-F238E27FC236}">
                <a16:creationId xmlns:a16="http://schemas.microsoft.com/office/drawing/2014/main" xmlns="" id="{07CC7C4E-5D65-40E4-A257-EE1D70793440}"/>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24" name="TextBox 28">
            <a:extLst>
              <a:ext uri="{FF2B5EF4-FFF2-40B4-BE49-F238E27FC236}">
                <a16:creationId xmlns:a16="http://schemas.microsoft.com/office/drawing/2014/main" xmlns="" id="{5ECA0C02-E206-4D74-8461-4E4A5DAD8F07}"/>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05</a:t>
            </a:r>
          </a:p>
        </p:txBody>
      </p:sp>
      <p:pic>
        <p:nvPicPr>
          <p:cNvPr id="25" name="Picture 24">
            <a:extLst>
              <a:ext uri="{FF2B5EF4-FFF2-40B4-BE49-F238E27FC236}">
                <a16:creationId xmlns:a16="http://schemas.microsoft.com/office/drawing/2014/main" xmlns="" id="{EC300486-C3ED-4B50-80A0-62B068685FB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26" name="Rectangle 25">
            <a:extLst>
              <a:ext uri="{FF2B5EF4-FFF2-40B4-BE49-F238E27FC236}">
                <a16:creationId xmlns:a16="http://schemas.microsoft.com/office/drawing/2014/main" xmlns="" id="{9B7F3051-E888-471A-8F4E-0CA452BB8229}"/>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1">
            <a:extLst>
              <a:ext uri="{FF2B5EF4-FFF2-40B4-BE49-F238E27FC236}">
                <a16:creationId xmlns:a16="http://schemas.microsoft.com/office/drawing/2014/main" xmlns="" id="{1F7E5936-8171-478A-80D0-38131048C6CC}"/>
              </a:ext>
            </a:extLst>
          </p:cNvPr>
          <p:cNvSpPr>
            <a:spLocks noGrp="1"/>
          </p:cNvSpPr>
          <p:nvPr>
            <p:ph type="title"/>
          </p:nvPr>
        </p:nvSpPr>
        <p:spPr>
          <a:xfrm>
            <a:off x="441960" y="0"/>
            <a:ext cx="10286468" cy="1450757"/>
          </a:xfrm>
        </p:spPr>
        <p:txBody>
          <a:bodyPr/>
          <a:lstStyle/>
          <a:p>
            <a:r>
              <a:rPr lang="en-IN" sz="2800" dirty="0" smtClean="0"/>
              <a:t/>
            </a:r>
            <a:br>
              <a:rPr lang="en-IN" sz="2800" dirty="0" smtClean="0"/>
            </a:br>
            <a:r>
              <a:rPr lang="en-IN" sz="2800" dirty="0" smtClean="0"/>
              <a:t>What is Learning?</a:t>
            </a:r>
            <a:endParaRPr lang="en-IN" sz="2800" dirty="0"/>
          </a:p>
        </p:txBody>
      </p:sp>
      <p:sp>
        <p:nvSpPr>
          <p:cNvPr id="28" name="Rounded Rectangle 27"/>
          <p:cNvSpPr/>
          <p:nvPr/>
        </p:nvSpPr>
        <p:spPr>
          <a:xfrm>
            <a:off x="472440" y="1341120"/>
            <a:ext cx="9692640" cy="8686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2000" b="1" dirty="0"/>
              <a:t>Learning takes place as a result of interaction between an agent and the </a:t>
            </a:r>
            <a:r>
              <a:rPr lang="en-IN" sz="2000" b="1" dirty="0" smtClean="0"/>
              <a:t>world</a:t>
            </a:r>
            <a:endParaRPr lang="en-IN" sz="2000" b="1" dirty="0"/>
          </a:p>
        </p:txBody>
      </p:sp>
      <p:pic>
        <p:nvPicPr>
          <p:cNvPr id="29" name="Picture 2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62982" y="3300706"/>
            <a:ext cx="2879813" cy="265652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1" name="Rectangle 30"/>
          <p:cNvSpPr/>
          <p:nvPr/>
        </p:nvSpPr>
        <p:spPr>
          <a:xfrm>
            <a:off x="3980517" y="3154680"/>
            <a:ext cx="8211483" cy="2554545"/>
          </a:xfrm>
          <a:prstGeom prst="rect">
            <a:avLst/>
          </a:prstGeom>
        </p:spPr>
        <p:txBody>
          <a:bodyPr wrap="square">
            <a:spAutoFit/>
          </a:bodyPr>
          <a:lstStyle/>
          <a:p>
            <a:r>
              <a:rPr lang="en-IN" sz="3200" dirty="0" smtClean="0"/>
              <a:t>The idea behind learning is,</a:t>
            </a:r>
          </a:p>
          <a:p>
            <a:r>
              <a:rPr lang="en-IN" sz="3200" b="1" dirty="0" smtClean="0"/>
              <a:t>“Percept received by an agent should be used </a:t>
            </a:r>
            <a:r>
              <a:rPr lang="en-IN" sz="3200" b="1" u="sng" dirty="0" smtClean="0"/>
              <a:t>not only for acting, but    also for improving</a:t>
            </a:r>
            <a:r>
              <a:rPr lang="en-IN" sz="3200" b="1" dirty="0" smtClean="0"/>
              <a:t> the agent’s ability to behave optimally in the future to achieve the goal.”</a:t>
            </a:r>
            <a:r>
              <a:rPr lang="en-IN" b="1" dirty="0" smtClean="0"/>
              <a:t> </a:t>
            </a:r>
          </a:p>
        </p:txBody>
      </p:sp>
    </p:spTree>
    <p:extLst>
      <p:ext uri="{BB962C8B-B14F-4D97-AF65-F5344CB8AC3E}">
        <p14:creationId xmlns:p14="http://schemas.microsoft.com/office/powerpoint/2010/main" xmlns="" val="20061636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DBE451C-2447-453F-9A35-41370D5817D8}"/>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12C5B162-1015-44CA-A0E2-6A2910298E09}"/>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06</a:t>
            </a:r>
          </a:p>
        </p:txBody>
      </p:sp>
      <p:pic>
        <p:nvPicPr>
          <p:cNvPr id="6" name="Picture 5">
            <a:extLst>
              <a:ext uri="{FF2B5EF4-FFF2-40B4-BE49-F238E27FC236}">
                <a16:creationId xmlns:a16="http://schemas.microsoft.com/office/drawing/2014/main" xmlns="" id="{6F6B2431-69BB-45AD-B70B-255474A0C04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C4C20F44-9C90-4938-A975-C82914F5325D}"/>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xmlns="" id="{1F7E5936-8171-478A-80D0-38131048C6CC}"/>
              </a:ext>
            </a:extLst>
          </p:cNvPr>
          <p:cNvSpPr>
            <a:spLocks noGrp="1"/>
          </p:cNvSpPr>
          <p:nvPr>
            <p:ph type="title"/>
          </p:nvPr>
        </p:nvSpPr>
        <p:spPr>
          <a:xfrm>
            <a:off x="457200" y="0"/>
            <a:ext cx="10316948" cy="1450757"/>
          </a:xfrm>
        </p:spPr>
        <p:txBody>
          <a:bodyPr>
            <a:normAutofit/>
          </a:bodyPr>
          <a:lstStyle/>
          <a:p>
            <a:r>
              <a:rPr lang="en-IN" sz="2800" dirty="0" smtClean="0"/>
              <a:t/>
            </a:r>
            <a:br>
              <a:rPr lang="en-IN" sz="2800" dirty="0" smtClean="0"/>
            </a:br>
            <a:r>
              <a:rPr lang="en-IN" sz="2800" dirty="0" smtClean="0"/>
              <a:t>What is Machine Learning?</a:t>
            </a:r>
            <a:endParaRPr lang="en-IN" sz="2800" dirty="0"/>
          </a:p>
        </p:txBody>
      </p:sp>
      <p:pic>
        <p:nvPicPr>
          <p:cNvPr id="9" name="Picture 8"/>
          <p:cNvPicPr>
            <a:picLocks noChangeAspect="1"/>
          </p:cNvPicPr>
          <p:nvPr/>
        </p:nvPicPr>
        <p:blipFill>
          <a:blip r:embed="rId4"/>
          <a:stretch>
            <a:fillRect/>
          </a:stretch>
        </p:blipFill>
        <p:spPr>
          <a:xfrm>
            <a:off x="0" y="2725454"/>
            <a:ext cx="3579679" cy="1785568"/>
          </a:xfrm>
          <a:prstGeom prst="rect">
            <a:avLst/>
          </a:prstGeom>
        </p:spPr>
      </p:pic>
      <p:sp>
        <p:nvSpPr>
          <p:cNvPr id="10" name="Rectangle 9"/>
          <p:cNvSpPr/>
          <p:nvPr/>
        </p:nvSpPr>
        <p:spPr>
          <a:xfrm>
            <a:off x="0" y="2155984"/>
            <a:ext cx="3627120" cy="523220"/>
          </a:xfrm>
          <a:prstGeom prst="rect">
            <a:avLst/>
          </a:prstGeom>
        </p:spPr>
        <p:txBody>
          <a:bodyPr wrap="square">
            <a:spAutoFit/>
          </a:bodyPr>
          <a:lstStyle/>
          <a:p>
            <a:r>
              <a:rPr lang="en-US" sz="2800" b="1" dirty="0" smtClean="0">
                <a:solidFill>
                  <a:srgbClr val="00B050"/>
                </a:solidFill>
              </a:rPr>
              <a:t>Sorting Cucumbers</a:t>
            </a:r>
            <a:endParaRPr lang="en-GB" sz="2800" b="1" dirty="0">
              <a:solidFill>
                <a:srgbClr val="00B050"/>
              </a:solidFill>
            </a:endParaRPr>
          </a:p>
        </p:txBody>
      </p:sp>
      <p:grpSp>
        <p:nvGrpSpPr>
          <p:cNvPr id="22" name="Group 21"/>
          <p:cNvGrpSpPr/>
          <p:nvPr/>
        </p:nvGrpSpPr>
        <p:grpSpPr>
          <a:xfrm>
            <a:off x="4053840" y="2747400"/>
            <a:ext cx="7454528" cy="692640"/>
            <a:chOff x="0" y="859835"/>
            <a:chExt cx="7563376" cy="692640"/>
          </a:xfrm>
          <a:scene3d>
            <a:camera prst="orthographicFront"/>
            <a:lightRig rig="threePt" dir="t">
              <a:rot lat="0" lon="0" rev="7500000"/>
            </a:lightRig>
          </a:scene3d>
        </p:grpSpPr>
        <p:sp>
          <p:nvSpPr>
            <p:cNvPr id="23" name="Rounded Rectangle 22"/>
            <p:cNvSpPr/>
            <p:nvPr/>
          </p:nvSpPr>
          <p:spPr>
            <a:xfrm>
              <a:off x="0" y="859835"/>
              <a:ext cx="7563376" cy="6926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ed Rectangle 4"/>
            <p:cNvSpPr/>
            <p:nvPr/>
          </p:nvSpPr>
          <p:spPr>
            <a:xfrm>
              <a:off x="33812" y="893647"/>
              <a:ext cx="7495752" cy="625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2400" b="1" i="0" kern="1200" dirty="0" smtClean="0">
                  <a:solidFill>
                    <a:schemeClr val="tx1"/>
                  </a:solidFill>
                </a:rPr>
                <a:t>Automating automation</a:t>
              </a:r>
              <a:endParaRPr lang="en-US" sz="2400" b="1" kern="1200" dirty="0">
                <a:solidFill>
                  <a:schemeClr val="tx1"/>
                </a:solidFill>
              </a:endParaRPr>
            </a:p>
          </p:txBody>
        </p:sp>
      </p:grpSp>
      <p:grpSp>
        <p:nvGrpSpPr>
          <p:cNvPr id="25" name="Group 24"/>
          <p:cNvGrpSpPr/>
          <p:nvPr/>
        </p:nvGrpSpPr>
        <p:grpSpPr>
          <a:xfrm>
            <a:off x="4038600" y="3505200"/>
            <a:ext cx="7467600" cy="792480"/>
            <a:chOff x="-15435" y="1627067"/>
            <a:chExt cx="7563376" cy="692640"/>
          </a:xfrm>
          <a:scene3d>
            <a:camera prst="orthographicFront"/>
            <a:lightRig rig="threePt" dir="t">
              <a:rot lat="0" lon="0" rev="7500000"/>
            </a:lightRig>
          </a:scene3d>
        </p:grpSpPr>
        <p:sp>
          <p:nvSpPr>
            <p:cNvPr id="26" name="Rounded Rectangle 25"/>
            <p:cNvSpPr/>
            <p:nvPr/>
          </p:nvSpPr>
          <p:spPr>
            <a:xfrm>
              <a:off x="-15435" y="1627067"/>
              <a:ext cx="7563376" cy="6926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ounded Rectangle 4"/>
            <p:cNvSpPr/>
            <p:nvPr/>
          </p:nvSpPr>
          <p:spPr>
            <a:xfrm>
              <a:off x="33812" y="1692847"/>
              <a:ext cx="7495752" cy="625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2400" b="1" i="0" kern="1200" dirty="0" smtClean="0">
                  <a:solidFill>
                    <a:schemeClr val="tx1"/>
                  </a:solidFill>
                </a:rPr>
                <a:t>Getting computers to program themselves</a:t>
              </a:r>
              <a:endParaRPr lang="en-US" sz="2400" b="1" kern="1200" dirty="0">
                <a:solidFill>
                  <a:schemeClr val="tx1"/>
                </a:solidFill>
              </a:endParaRPr>
            </a:p>
          </p:txBody>
        </p:sp>
      </p:grpSp>
      <p:grpSp>
        <p:nvGrpSpPr>
          <p:cNvPr id="31" name="Group 30"/>
          <p:cNvGrpSpPr/>
          <p:nvPr/>
        </p:nvGrpSpPr>
        <p:grpSpPr>
          <a:xfrm>
            <a:off x="4023360" y="4358640"/>
            <a:ext cx="7452360" cy="792480"/>
            <a:chOff x="0" y="2458235"/>
            <a:chExt cx="7563376" cy="692640"/>
          </a:xfrm>
          <a:scene3d>
            <a:camera prst="orthographicFront"/>
            <a:lightRig rig="threePt" dir="t">
              <a:rot lat="0" lon="0" rev="7500000"/>
            </a:lightRig>
          </a:scene3d>
        </p:grpSpPr>
        <p:sp>
          <p:nvSpPr>
            <p:cNvPr id="32" name="Rounded Rectangle 31"/>
            <p:cNvSpPr/>
            <p:nvPr/>
          </p:nvSpPr>
          <p:spPr>
            <a:xfrm>
              <a:off x="0" y="2458235"/>
              <a:ext cx="7563376" cy="6926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Rounded Rectangle 4"/>
            <p:cNvSpPr/>
            <p:nvPr/>
          </p:nvSpPr>
          <p:spPr>
            <a:xfrm>
              <a:off x="33812" y="2564795"/>
              <a:ext cx="7495752" cy="46384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2400" b="1" i="0" kern="1200" dirty="0" smtClean="0">
                  <a:solidFill>
                    <a:schemeClr val="tx1"/>
                  </a:solidFill>
                </a:rPr>
                <a:t>Writing software is the bottleneck</a:t>
              </a:r>
              <a:endParaRPr lang="en-US" sz="2400" b="1" kern="1200" dirty="0">
                <a:solidFill>
                  <a:schemeClr val="tx1"/>
                </a:solidFill>
              </a:endParaRPr>
            </a:p>
          </p:txBody>
        </p:sp>
      </p:grpSp>
      <p:grpSp>
        <p:nvGrpSpPr>
          <p:cNvPr id="34" name="Group 33"/>
          <p:cNvGrpSpPr/>
          <p:nvPr/>
        </p:nvGrpSpPr>
        <p:grpSpPr>
          <a:xfrm>
            <a:off x="4066912" y="5231520"/>
            <a:ext cx="7454528" cy="692640"/>
            <a:chOff x="-30925" y="3287915"/>
            <a:chExt cx="7563376" cy="692640"/>
          </a:xfrm>
          <a:scene3d>
            <a:camera prst="orthographicFront"/>
            <a:lightRig rig="threePt" dir="t">
              <a:rot lat="0" lon="0" rev="7500000"/>
            </a:lightRig>
          </a:scene3d>
        </p:grpSpPr>
        <p:sp>
          <p:nvSpPr>
            <p:cNvPr id="35" name="Rounded Rectangle 34"/>
            <p:cNvSpPr/>
            <p:nvPr/>
          </p:nvSpPr>
          <p:spPr>
            <a:xfrm>
              <a:off x="-30925" y="3287915"/>
              <a:ext cx="7563376" cy="6926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6" name="Rounded Rectangle 4"/>
            <p:cNvSpPr/>
            <p:nvPr/>
          </p:nvSpPr>
          <p:spPr>
            <a:xfrm>
              <a:off x="33812" y="3291247"/>
              <a:ext cx="7495752" cy="62501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2400" b="1" i="0" kern="1200" dirty="0" smtClean="0">
                  <a:solidFill>
                    <a:schemeClr val="tx1"/>
                  </a:solidFill>
                </a:rPr>
                <a:t>Let the data do the work instead!</a:t>
              </a:r>
              <a:endParaRPr lang="en-US" sz="2400" b="1" kern="1200" dirty="0">
                <a:solidFill>
                  <a:schemeClr val="tx1"/>
                </a:solidFill>
              </a:endParaRPr>
            </a:p>
          </p:txBody>
        </p:sp>
      </p:grpSp>
      <p:grpSp>
        <p:nvGrpSpPr>
          <p:cNvPr id="40" name="Group 39"/>
          <p:cNvGrpSpPr/>
          <p:nvPr/>
        </p:nvGrpSpPr>
        <p:grpSpPr>
          <a:xfrm>
            <a:off x="4008120" y="1676400"/>
            <a:ext cx="7485008" cy="1016880"/>
            <a:chOff x="1752600" y="-1280485"/>
            <a:chExt cx="7563376" cy="692640"/>
          </a:xfrm>
          <a:scene3d>
            <a:camera prst="orthographicFront"/>
            <a:lightRig rig="threePt" dir="t">
              <a:rot lat="0" lon="0" rev="7500000"/>
            </a:lightRig>
          </a:scene3d>
        </p:grpSpPr>
        <p:sp>
          <p:nvSpPr>
            <p:cNvPr id="41" name="Rounded Rectangle 40"/>
            <p:cNvSpPr/>
            <p:nvPr/>
          </p:nvSpPr>
          <p:spPr>
            <a:xfrm>
              <a:off x="1752600" y="-1280485"/>
              <a:ext cx="7563376" cy="692640"/>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ounded Rectangle 4"/>
            <p:cNvSpPr/>
            <p:nvPr/>
          </p:nvSpPr>
          <p:spPr>
            <a:xfrm>
              <a:off x="1998608" y="-1178005"/>
              <a:ext cx="7315200" cy="56388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IN" sz="2400" b="1" i="0" kern="1200" dirty="0" smtClean="0">
                  <a:solidFill>
                    <a:schemeClr val="tx1"/>
                  </a:solidFill>
                </a:rPr>
                <a:t>The ability to perform a task in a situation which has never been encountered before (Learning = Generalization)</a:t>
              </a:r>
              <a:endParaRPr lang="en-US" sz="2400" b="1" kern="1200" dirty="0">
                <a:solidFill>
                  <a:schemeClr val="tx1"/>
                </a:solidFill>
              </a:endParaRPr>
            </a:p>
          </p:txBody>
        </p:sp>
      </p:grpSp>
    </p:spTree>
    <p:extLst>
      <p:ext uri="{BB962C8B-B14F-4D97-AF65-F5344CB8AC3E}">
        <p14:creationId xmlns:p14="http://schemas.microsoft.com/office/powerpoint/2010/main" xmlns="" val="23669349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A7265D1-C4BF-41BB-9098-D5A27DA0801D}"/>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B8975A3C-44D6-4028-AF21-369161E8E3A2}"/>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07</a:t>
            </a:r>
          </a:p>
        </p:txBody>
      </p:sp>
      <p:pic>
        <p:nvPicPr>
          <p:cNvPr id="6" name="Picture 5">
            <a:extLst>
              <a:ext uri="{FF2B5EF4-FFF2-40B4-BE49-F238E27FC236}">
                <a16:creationId xmlns:a16="http://schemas.microsoft.com/office/drawing/2014/main" xmlns="" id="{DCEC8BBA-C17F-4E0F-9FE9-9D4CB544F75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B83FC4CF-88D9-4CB7-B874-77C0F20A8649}"/>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p:cNvSpPr>
            <a:spLocks noGrp="1"/>
          </p:cNvSpPr>
          <p:nvPr>
            <p:ph type="title"/>
          </p:nvPr>
        </p:nvSpPr>
        <p:spPr>
          <a:xfrm>
            <a:off x="487680" y="0"/>
            <a:ext cx="10424478" cy="1450975"/>
          </a:xfrm>
        </p:spPr>
        <p:txBody>
          <a:bodyPr>
            <a:normAutofit fontScale="90000"/>
          </a:bodyPr>
          <a:lstStyle/>
          <a:p>
            <a:r>
              <a:rPr lang="en-IN" sz="2800" dirty="0" smtClean="0"/>
              <a:t/>
            </a:r>
            <a:br>
              <a:rPr lang="en-IN" sz="2800" dirty="0" smtClean="0"/>
            </a:br>
            <a:r>
              <a:rPr lang="en-IN" sz="2800" dirty="0" smtClean="0"/>
              <a:t/>
            </a:r>
            <a:br>
              <a:rPr lang="en-IN" sz="2800" dirty="0" smtClean="0"/>
            </a:br>
            <a:r>
              <a:rPr lang="en-IN" sz="2800" dirty="0" smtClean="0"/>
              <a:t>Traditional Programming Vs Machine Learning</a:t>
            </a:r>
            <a:br>
              <a:rPr lang="en-IN" sz="2800" dirty="0" smtClean="0"/>
            </a:br>
            <a:endParaRPr lang="en-IN" sz="2800" dirty="0"/>
          </a:p>
        </p:txBody>
      </p:sp>
      <p:pic>
        <p:nvPicPr>
          <p:cNvPr id="12" name="Picture 2" descr="Related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61160" y="1890490"/>
            <a:ext cx="1234440" cy="100511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Content Placeholder 13"/>
          <p:cNvPicPr>
            <a:picLocks noGrp="1" noChangeAspect="1"/>
          </p:cNvPicPr>
          <p:nvPr>
            <p:ph idx="1"/>
          </p:nvPr>
        </p:nvPicPr>
        <p:blipFill>
          <a:blip r:embed="rId5"/>
          <a:stretch>
            <a:fillRect/>
          </a:stretch>
        </p:blipFill>
        <p:spPr>
          <a:xfrm>
            <a:off x="3733800" y="1630680"/>
            <a:ext cx="3550920" cy="1645920"/>
          </a:xfrm>
          <a:prstGeom prst="rect">
            <a:avLst/>
          </a:prstGeom>
        </p:spPr>
      </p:pic>
      <p:pic>
        <p:nvPicPr>
          <p:cNvPr id="15" name="Picture 14"/>
          <p:cNvPicPr>
            <a:picLocks noChangeAspect="1"/>
          </p:cNvPicPr>
          <p:nvPr/>
        </p:nvPicPr>
        <p:blipFill>
          <a:blip r:embed="rId6"/>
          <a:stretch>
            <a:fillRect/>
          </a:stretch>
        </p:blipFill>
        <p:spPr>
          <a:xfrm>
            <a:off x="8426738" y="1857609"/>
            <a:ext cx="1653068" cy="1170149"/>
          </a:xfrm>
          <a:prstGeom prst="rect">
            <a:avLst/>
          </a:prstGeom>
        </p:spPr>
      </p:pic>
      <p:pic>
        <p:nvPicPr>
          <p:cNvPr id="16" name="Content Placeholder 3"/>
          <p:cNvPicPr>
            <a:picLocks noChangeAspect="1"/>
          </p:cNvPicPr>
          <p:nvPr/>
        </p:nvPicPr>
        <p:blipFill rotWithShape="1">
          <a:blip r:embed="rId7">
            <a:extLst>
              <a:ext uri="{28A0092B-C50C-407E-A947-70E740481C1C}">
                <a14:useLocalDpi xmlns:a14="http://schemas.microsoft.com/office/drawing/2010/main" xmlns="" val="0"/>
              </a:ext>
            </a:extLst>
          </a:blip>
          <a:srcRect t="21987" b="50000"/>
          <a:stretch/>
        </p:blipFill>
        <p:spPr>
          <a:xfrm>
            <a:off x="326807" y="4174945"/>
            <a:ext cx="5117684" cy="1300025"/>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8"/>
          <a:stretch>
            <a:fillRect/>
          </a:stretch>
        </p:blipFill>
        <p:spPr>
          <a:xfrm>
            <a:off x="5852786" y="4399276"/>
            <a:ext cx="949643" cy="912321"/>
          </a:xfrm>
          <a:prstGeom prst="rect">
            <a:avLst/>
          </a:prstGeom>
        </p:spPr>
      </p:pic>
      <p:pic>
        <p:nvPicPr>
          <p:cNvPr id="18" name="Content Placeholder 3"/>
          <p:cNvPicPr>
            <a:picLocks noChangeAspect="1"/>
          </p:cNvPicPr>
          <p:nvPr/>
        </p:nvPicPr>
        <p:blipFill rotWithShape="1">
          <a:blip r:embed="rId7">
            <a:extLst>
              <a:ext uri="{28A0092B-C50C-407E-A947-70E740481C1C}">
                <a14:useLocalDpi xmlns:a14="http://schemas.microsoft.com/office/drawing/2010/main" xmlns="" val="0"/>
              </a:ext>
            </a:extLst>
          </a:blip>
          <a:srcRect t="65860" b="5276"/>
          <a:stretch/>
        </p:blipFill>
        <p:spPr>
          <a:xfrm>
            <a:off x="7202672" y="4181651"/>
            <a:ext cx="4775968" cy="1317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802834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7DE5E68-5D71-49F2-9823-1BFE01834166}"/>
              </a:ext>
            </a:extLst>
          </p:cNvPr>
          <p:cNvSpPr/>
          <p:nvPr/>
        </p:nvSpPr>
        <p:spPr>
          <a:xfrm flipH="1">
            <a:off x="9968248" y="6309360"/>
            <a:ext cx="2223752" cy="548640"/>
          </a:xfrm>
          <a:prstGeom prst="rect">
            <a:avLst/>
          </a:prstGeom>
          <a:solidFill>
            <a:srgbClr val="0C5AA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60" b="0" i="0" u="none" strike="noStrike" kern="1200" cap="none" spc="0" normalizeH="0" baseline="0" noProof="0">
              <a:ln>
                <a:noFill/>
              </a:ln>
              <a:solidFill>
                <a:prstClr val="white"/>
              </a:solidFill>
              <a:effectLst/>
              <a:uLnTx/>
              <a:uFillTx/>
              <a:latin typeface="Roboto Regular"/>
              <a:ea typeface="+mn-ea"/>
              <a:cs typeface="Roboto Regular"/>
            </a:endParaRPr>
          </a:p>
        </p:txBody>
      </p:sp>
      <p:sp>
        <p:nvSpPr>
          <p:cNvPr id="5" name="TextBox 28">
            <a:extLst>
              <a:ext uri="{FF2B5EF4-FFF2-40B4-BE49-F238E27FC236}">
                <a16:creationId xmlns:a16="http://schemas.microsoft.com/office/drawing/2014/main" xmlns="" id="{832F33B8-0D09-41F4-9E23-FCC031B5C847}"/>
              </a:ext>
            </a:extLst>
          </p:cNvPr>
          <p:cNvSpPr txBox="1">
            <a:spLocks noChangeArrowheads="1"/>
          </p:cNvSpPr>
          <p:nvPr/>
        </p:nvSpPr>
        <p:spPr bwMode="auto">
          <a:xfrm>
            <a:off x="11363326" y="6368310"/>
            <a:ext cx="492443" cy="424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60" b="0" i="0" u="none" strike="noStrike" kern="1200" cap="none" spc="0" normalizeH="0" baseline="0" noProof="0" dirty="0">
                <a:ln>
                  <a:noFill/>
                </a:ln>
                <a:solidFill>
                  <a:srgbClr val="FFFFFF"/>
                </a:solidFill>
                <a:effectLst/>
                <a:uLnTx/>
                <a:uFillTx/>
                <a:latin typeface="Roboto Regular"/>
                <a:ea typeface="ＭＳ Ｐゴシック" charset="0"/>
                <a:cs typeface="Roboto Regular"/>
              </a:rPr>
              <a:t>08</a:t>
            </a:r>
          </a:p>
        </p:txBody>
      </p:sp>
      <p:pic>
        <p:nvPicPr>
          <p:cNvPr id="6" name="Picture 5">
            <a:extLst>
              <a:ext uri="{FF2B5EF4-FFF2-40B4-BE49-F238E27FC236}">
                <a16:creationId xmlns:a16="http://schemas.microsoft.com/office/drawing/2014/main" xmlns="" id="{6251CBA2-D9DE-4514-966C-D352AFC93A6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362407" y="1"/>
            <a:ext cx="1829593" cy="1293962"/>
          </a:xfrm>
          <a:prstGeom prst="rect">
            <a:avLst/>
          </a:prstGeom>
        </p:spPr>
      </p:pic>
      <p:sp>
        <p:nvSpPr>
          <p:cNvPr id="7" name="Rectangle 6">
            <a:extLst>
              <a:ext uri="{FF2B5EF4-FFF2-40B4-BE49-F238E27FC236}">
                <a16:creationId xmlns:a16="http://schemas.microsoft.com/office/drawing/2014/main" xmlns="" id="{03D25623-E884-4ACD-9EC0-B7E69C195D67}"/>
              </a:ext>
            </a:extLst>
          </p:cNvPr>
          <p:cNvSpPr/>
          <p:nvPr/>
        </p:nvSpPr>
        <p:spPr>
          <a:xfrm>
            <a:off x="557644" y="1135140"/>
            <a:ext cx="11357441" cy="5953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3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502920" y="668774"/>
            <a:ext cx="1615921" cy="523220"/>
          </a:xfrm>
          <a:prstGeom prst="rect">
            <a:avLst/>
          </a:prstGeom>
        </p:spPr>
        <p:txBody>
          <a:bodyPr wrap="square">
            <a:spAutoFit/>
          </a:bodyPr>
          <a:lstStyle/>
          <a:p>
            <a:r>
              <a:rPr lang="en-IN" sz="2800" dirty="0" smtClean="0"/>
              <a:t>Why ML?</a:t>
            </a:r>
            <a:endParaRPr lang="en-US" sz="2800" dirty="0"/>
          </a:p>
        </p:txBody>
      </p:sp>
      <p:graphicFrame>
        <p:nvGraphicFramePr>
          <p:cNvPr id="19" name="Content Placeholder 3"/>
          <p:cNvGraphicFramePr>
            <a:graphicFrameLocks noGrp="1"/>
          </p:cNvGraphicFramePr>
          <p:nvPr>
            <p:ph idx="1"/>
            <p:extLst>
              <p:ext uri="{D42A27DB-BD31-4B8C-83A1-F6EECF244321}">
                <p14:modId xmlns:p14="http://schemas.microsoft.com/office/powerpoint/2010/main" xmlns="" val="2849562265"/>
              </p:ext>
            </p:extLst>
          </p:nvPr>
        </p:nvGraphicFramePr>
        <p:xfrm>
          <a:off x="579120" y="1402081"/>
          <a:ext cx="10290493" cy="4346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763234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771</Words>
  <Application>Microsoft Office PowerPoint</Application>
  <PresentationFormat>Custom</PresentationFormat>
  <Paragraphs>188</Paragraphs>
  <Slides>28</Slides>
  <Notes>20</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Slide 1</vt:lpstr>
      <vt:lpstr>  Machine Learning: Solving Problems Big, Small, and Prickly</vt:lpstr>
      <vt:lpstr>  Why Study Machine Learning: A Few Quotes </vt:lpstr>
      <vt:lpstr> Puzzle : A peek into Human Learning</vt:lpstr>
      <vt:lpstr>  Machine Learning </vt:lpstr>
      <vt:lpstr> What is Learning?</vt:lpstr>
      <vt:lpstr> What is Machine Learning?</vt:lpstr>
      <vt:lpstr>  Traditional Programming Vs Machine Learning </vt:lpstr>
      <vt:lpstr>Slide 9</vt:lpstr>
      <vt:lpstr>Slide 10</vt:lpstr>
      <vt:lpstr> ML applications</vt:lpstr>
      <vt:lpstr> ML applications …</vt:lpstr>
      <vt:lpstr>Slide 13</vt:lpstr>
      <vt:lpstr> ML/AI going to transform &amp; create new Industries</vt:lpstr>
      <vt:lpstr> Analytics in Industries/Institutions</vt:lpstr>
      <vt:lpstr>Slide 16</vt:lpstr>
      <vt:lpstr> Learning Articles: A vs. An</vt:lpstr>
      <vt:lpstr> Analogy: Is ML a Magic?</vt:lpstr>
      <vt:lpstr>ML Terminologies</vt:lpstr>
      <vt:lpstr>Slide 20</vt:lpstr>
      <vt:lpstr>Slide 21</vt:lpstr>
      <vt:lpstr> Types of Learning</vt:lpstr>
      <vt:lpstr>Slide 23</vt:lpstr>
      <vt:lpstr>Slide 24</vt:lpstr>
      <vt:lpstr>Slide 25</vt:lpstr>
      <vt:lpstr>Slide 26</vt:lpstr>
      <vt:lpstr> Data Scientist’s role</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sudheer reddy poreddy</dc:creator>
  <cp:lastModifiedBy>Bubun</cp:lastModifiedBy>
  <cp:revision>76</cp:revision>
  <dcterms:created xsi:type="dcterms:W3CDTF">2017-11-08T11:41:45Z</dcterms:created>
  <dcterms:modified xsi:type="dcterms:W3CDTF">2017-11-21T09:10:37Z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LPManualFileClassification">
    <vt:lpwstr>{1A067545-A4E2-4FA1-8094-0D7902669705}</vt:lpwstr>
  </property>
  <property fmtid="{D5CDD505-2E9C-101B-9397-08002B2CF9AE}" pid="3" name="DLPManualFileClassificationLastModifiedBy">
    <vt:lpwstr>TECHMAHINDRA\NK00530733</vt:lpwstr>
  </property>
  <property fmtid="{D5CDD505-2E9C-101B-9397-08002B2CF9AE}" pid="4" name="DLPManualFileClassificationLastModificationDate">
    <vt:lpwstr>1510311705</vt:lpwstr>
  </property>
  <property fmtid="{D5CDD505-2E9C-101B-9397-08002B2CF9AE}" pid="5" name="DLPManualFileClassificationVersion">
    <vt:lpwstr>10.0.100.37</vt:lpwstr>
  </property>
</Properties>
</file>